
<file path=[Content_Types].xml><?xml version="1.0" encoding="utf-8"?>
<Types xmlns="http://schemas.openxmlformats.org/package/2006/content-types">
  <Default Extension="jpg" ContentType="image/jpeg"/>
  <Default Extension="emf" ContentType="image/x-emf"/>
  <Default Extension="doc" ContentType="application/msword"/>
  <Default Extension="xml" ContentType="application/xml"/>
  <Default Extension="jpeg" ContentType="image/jpeg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wmf" ContentType="image/x-wmf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52" r:id="rId1"/>
    <p:sldMasterId id="2147483765" r:id="rId2"/>
  </p:sldMasterIdLst>
  <p:notesMasterIdLst>
    <p:notesMasterId r:id="rId22"/>
  </p:notesMasterIdLst>
  <p:handoutMasterIdLst>
    <p:handoutMasterId r:id="rId23"/>
  </p:handoutMasterIdLst>
  <p:sldIdLst>
    <p:sldId id="979" r:id="rId3"/>
    <p:sldId id="985" r:id="rId4"/>
    <p:sldId id="1000" r:id="rId5"/>
    <p:sldId id="982" r:id="rId6"/>
    <p:sldId id="975" r:id="rId7"/>
    <p:sldId id="1003" r:id="rId8"/>
    <p:sldId id="1027" r:id="rId9"/>
    <p:sldId id="1026" r:id="rId10"/>
    <p:sldId id="1035" r:id="rId11"/>
    <p:sldId id="1036" r:id="rId12"/>
    <p:sldId id="1031" r:id="rId13"/>
    <p:sldId id="1030" r:id="rId14"/>
    <p:sldId id="1032" r:id="rId15"/>
    <p:sldId id="1020" r:id="rId16"/>
    <p:sldId id="1034" r:id="rId17"/>
    <p:sldId id="1018" r:id="rId18"/>
    <p:sldId id="1019" r:id="rId19"/>
    <p:sldId id="1029" r:id="rId20"/>
    <p:sldId id="1033" r:id="rId21"/>
  </p:sldIdLst>
  <p:sldSz cx="9144000" cy="6858000" type="screen4x3"/>
  <p:notesSz cx="6935788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i="1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i="1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i="1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i="1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i="1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000" i="1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1000" i="1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1000" i="1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1000" i="1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00E4"/>
    <a:srgbClr val="005400"/>
    <a:srgbClr val="FAFD00"/>
    <a:srgbClr val="FFFFFF"/>
    <a:srgbClr val="00279F"/>
    <a:srgbClr val="CC0000"/>
    <a:srgbClr val="4BACE4"/>
    <a:srgbClr val="A7D2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768" autoAdjust="0"/>
    <p:restoredTop sz="99863" autoAdjust="0"/>
  </p:normalViewPr>
  <p:slideViewPr>
    <p:cSldViewPr>
      <p:cViewPr>
        <p:scale>
          <a:sx n="100" d="100"/>
          <a:sy n="100" d="100"/>
        </p:scale>
        <p:origin x="-184" y="-80"/>
      </p:cViewPr>
      <p:guideLst>
        <p:guide orient="horz" pos="2160"/>
        <p:guide pos="2880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2120"/>
    </p:cViewPr>
  </p:sorterViewPr>
  <p:notesViewPr>
    <p:cSldViewPr>
      <p:cViewPr varScale="1">
        <p:scale>
          <a:sx n="53" d="100"/>
          <a:sy n="53" d="100"/>
        </p:scale>
        <p:origin x="-1542" y="-84"/>
      </p:cViewPr>
      <p:guideLst>
        <p:guide orient="horz" pos="2168"/>
        <p:guide pos="28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960" tIns="0" rIns="18960" bIns="0" numCol="1" anchor="t" anchorCtr="0" compatLnSpc="1">
            <a:prstTxWarp prst="textNoShape">
              <a:avLst/>
            </a:prstTxWarp>
          </a:bodyPr>
          <a:lstStyle>
            <a:lvl1pPr defTabSz="957263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065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960" tIns="0" rIns="18960" bIns="0" numCol="1" anchor="t" anchorCtr="0" compatLnSpc="1">
            <a:prstTxWarp prst="textNoShape">
              <a:avLst/>
            </a:prstTxWarp>
          </a:bodyPr>
          <a:lstStyle>
            <a:lvl1pPr algn="r" defTabSz="957263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9825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960" tIns="0" rIns="18960" bIns="0" numCol="1" anchor="b" anchorCtr="0" compatLnSpc="1">
            <a:prstTxWarp prst="textNoShape">
              <a:avLst/>
            </a:prstTxWarp>
          </a:bodyPr>
          <a:lstStyle>
            <a:lvl1pPr defTabSz="957263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0650" y="8759825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960" tIns="0" rIns="18960" bIns="0" numCol="1" anchor="b" anchorCtr="0" compatLnSpc="1">
            <a:prstTxWarp prst="textNoShape">
              <a:avLst/>
            </a:prstTxWarp>
          </a:bodyPr>
          <a:lstStyle>
            <a:lvl1pPr algn="r" defTabSz="957263">
              <a:defRPr/>
            </a:lvl1pPr>
          </a:lstStyle>
          <a:p>
            <a:pPr>
              <a:defRPr/>
            </a:pPr>
            <a:fld id="{131D11FA-2039-C649-9285-6353A05129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22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960" tIns="0" rIns="18960" bIns="0" numCol="1" anchor="t" anchorCtr="0" compatLnSpc="1">
            <a:prstTxWarp prst="textNoShape">
              <a:avLst/>
            </a:prstTxWarp>
          </a:bodyPr>
          <a:lstStyle>
            <a:lvl1pPr defTabSz="957263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065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960" tIns="0" rIns="18960" bIns="0" numCol="1" anchor="t" anchorCtr="0" compatLnSpc="1">
            <a:prstTxWarp prst="textNoShape">
              <a:avLst/>
            </a:prstTxWarp>
          </a:bodyPr>
          <a:lstStyle>
            <a:lvl1pPr algn="r" defTabSz="957263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9825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960" tIns="0" rIns="18960" bIns="0" numCol="1" anchor="b" anchorCtr="0" compatLnSpc="1">
            <a:prstTxWarp prst="textNoShape">
              <a:avLst/>
            </a:prstTxWarp>
          </a:bodyPr>
          <a:lstStyle>
            <a:lvl1pPr defTabSz="957263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0650" y="8759825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960" tIns="0" rIns="18960" bIns="0" numCol="1" anchor="b" anchorCtr="0" compatLnSpc="1">
            <a:prstTxWarp prst="textNoShape">
              <a:avLst/>
            </a:prstTxWarp>
          </a:bodyPr>
          <a:lstStyle>
            <a:lvl1pPr algn="r" defTabSz="957263">
              <a:defRPr/>
            </a:lvl1pPr>
          </a:lstStyle>
          <a:p>
            <a:pPr>
              <a:defRPr/>
            </a:pPr>
            <a:fld id="{2CB86AFA-C2CF-8045-968C-3FB65FE522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79913"/>
            <a:ext cx="5087938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01" tIns="47400" rIns="94801" bIns="47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439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3638" y="692150"/>
            <a:ext cx="4610100" cy="3457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317536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620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68313" algn="l" defTabSz="9620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38213" algn="l" defTabSz="9620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406525" algn="l" defTabSz="9620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76425" algn="l" defTabSz="9620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B86AFA-C2CF-8045-968C-3FB65FE5221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24CE3-5E74-4786-A915-1C10EDAEEB8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7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spcBef>
                <a:spcPts val="200"/>
              </a:spcBef>
            </a:pPr>
            <a:r>
              <a:rPr lang="en-US" dirty="0" smtClean="0"/>
              <a:t>Airborne or vehicle-mounted</a:t>
            </a:r>
          </a:p>
          <a:p>
            <a:pPr eaLnBrk="1" hangingPunct="1">
              <a:lnSpc>
                <a:spcPct val="80000"/>
              </a:lnSpc>
              <a:spcBef>
                <a:spcPts val="200"/>
              </a:spcBef>
            </a:pPr>
            <a:endParaRPr lang="en-US" dirty="0" smtClean="0"/>
          </a:p>
          <a:p>
            <a:pPr eaLnBrk="1" hangingPunct="1">
              <a:lnSpc>
                <a:spcPct val="80000"/>
              </a:lnSpc>
              <a:spcBef>
                <a:spcPts val="200"/>
              </a:spcBef>
            </a:pPr>
            <a:r>
              <a:rPr lang="en-US" dirty="0" smtClean="0"/>
              <a:t>Electro-optical, infrared, and radar are most common</a:t>
            </a:r>
          </a:p>
          <a:p>
            <a:pPr eaLnBrk="1" hangingPunct="1">
              <a:lnSpc>
                <a:spcPct val="80000"/>
              </a:lnSpc>
              <a:spcBef>
                <a:spcPts val="200"/>
              </a:spcBef>
            </a:pPr>
            <a:endParaRPr lang="en-US" dirty="0" smtClean="0"/>
          </a:p>
          <a:p>
            <a:pPr eaLnBrk="1" hangingPunct="1">
              <a:lnSpc>
                <a:spcPct val="80000"/>
              </a:lnSpc>
              <a:spcBef>
                <a:spcPts val="200"/>
              </a:spcBef>
            </a:pPr>
            <a:r>
              <a:rPr lang="en-US" dirty="0" err="1" smtClean="0"/>
              <a:t>Flightlines</a:t>
            </a:r>
            <a:r>
              <a:rPr lang="en-US" dirty="0" smtClean="0"/>
              <a:t> are 10s of meters by 1000s of meters – generates a lot of imagery</a:t>
            </a:r>
          </a:p>
          <a:p>
            <a:pPr eaLnBrk="1" hangingPunct="1">
              <a:lnSpc>
                <a:spcPct val="80000"/>
              </a:lnSpc>
              <a:spcBef>
                <a:spcPts val="200"/>
              </a:spcBef>
            </a:pPr>
            <a:endParaRPr lang="en-US" dirty="0" smtClean="0"/>
          </a:p>
          <a:p>
            <a:pPr eaLnBrk="1" hangingPunct="1">
              <a:lnSpc>
                <a:spcPct val="80000"/>
              </a:lnSpc>
              <a:spcBef>
                <a:spcPts val="200"/>
              </a:spcBef>
            </a:pPr>
            <a:r>
              <a:rPr lang="en-US" dirty="0" smtClean="0"/>
              <a:t>Automated target recognition (</a:t>
            </a:r>
            <a:r>
              <a:rPr lang="en-US" i="1" dirty="0" smtClean="0"/>
              <a:t>ATR</a:t>
            </a:r>
            <a:r>
              <a:rPr lang="en-US" dirty="0" smtClean="0"/>
              <a:t>) algorithms for image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B86AFA-C2CF-8045-968C-3FB65FE5221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2400" i="0" dirty="0" err="1" smtClean="0"/>
              <a:t>Multiphysics</a:t>
            </a:r>
            <a:r>
              <a:rPr lang="en-US" sz="2400" i="0" dirty="0" smtClean="0"/>
              <a:t> simulation on km scale domains with localized cm scale resolution</a:t>
            </a:r>
          </a:p>
          <a:p>
            <a:pPr lvl="1">
              <a:buFont typeface="Arial"/>
              <a:buChar char="•"/>
            </a:pPr>
            <a:r>
              <a:rPr lang="en-US" sz="2400" i="0" dirty="0" smtClean="0"/>
              <a:t>Variably saturated subsurface flow</a:t>
            </a:r>
          </a:p>
          <a:p>
            <a:pPr lvl="1">
              <a:buFont typeface="Arial"/>
              <a:buChar char="•"/>
            </a:pPr>
            <a:r>
              <a:rPr lang="en-US" sz="2400" i="0" dirty="0" smtClean="0"/>
              <a:t>Nonlinear soil mechanics (</a:t>
            </a:r>
            <a:r>
              <a:rPr lang="en-US" sz="2400" i="0" dirty="0" err="1" smtClean="0"/>
              <a:t>elasto</a:t>
            </a:r>
            <a:r>
              <a:rPr lang="en-US" sz="2400" i="0" dirty="0" smtClean="0"/>
              <a:t>-plastic deformation)</a:t>
            </a:r>
          </a:p>
          <a:p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>
              <a:buFont typeface="Arial"/>
              <a:buChar char="•"/>
            </a:pPr>
            <a:r>
              <a:rPr lang="en-US" sz="1200" i="0" dirty="0" smtClean="0"/>
              <a:t>Soil-root zone 167, 237 elements</a:t>
            </a:r>
          </a:p>
          <a:p>
            <a:pPr marL="0" marR="0" indent="0" algn="l" defTabSz="9620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i="0" dirty="0" smtClean="0"/>
              <a:t>Computational mesh ~15 million tetrahedral elements</a:t>
            </a:r>
          </a:p>
          <a:p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dirty="0" smtClean="0"/>
              <a:t>Water Supply Solutions</a:t>
            </a:r>
          </a:p>
          <a:p>
            <a:r>
              <a:rPr lang="en-US" sz="1200" b="1" i="0" dirty="0" smtClean="0"/>
              <a:t>Increasing access to clean water</a:t>
            </a:r>
          </a:p>
          <a:p>
            <a:r>
              <a:rPr lang="en-US" sz="1200" b="1" i="0" dirty="0" smtClean="0"/>
              <a:t>    reduction of saltwater intrusion in</a:t>
            </a:r>
          </a:p>
          <a:p>
            <a:r>
              <a:rPr lang="en-US" sz="1200" b="1" i="0" dirty="0" smtClean="0"/>
              <a:t>     coastal aquifer by managing well</a:t>
            </a:r>
          </a:p>
          <a:p>
            <a:r>
              <a:rPr lang="en-US" sz="1200" b="1" i="0" dirty="0" smtClean="0"/>
              <a:t>        pumping</a:t>
            </a:r>
          </a:p>
          <a:p>
            <a:r>
              <a:rPr lang="en-US" sz="1200" b="1" i="0" dirty="0" smtClean="0"/>
              <a:t>    Managed recharge to replenish </a:t>
            </a:r>
          </a:p>
          <a:p>
            <a:r>
              <a:rPr lang="en-US" sz="1200" b="1" i="0" dirty="0" smtClean="0"/>
              <a:t>    freshwater supplies</a:t>
            </a:r>
          </a:p>
          <a:p>
            <a:r>
              <a:rPr lang="en-US" sz="1200" b="1" i="0" dirty="0" smtClean="0"/>
              <a:t>Last</a:t>
            </a:r>
            <a:r>
              <a:rPr lang="en-US" sz="1200" b="1" i="0" baseline="0" dirty="0" smtClean="0"/>
              <a:t> time, looked </a:t>
            </a:r>
            <a:r>
              <a:rPr lang="en-US" sz="1200" b="1" i="0" dirty="0" smtClean="0"/>
              <a:t>at ways to treat  polluted/low quality</a:t>
            </a:r>
          </a:p>
          <a:p>
            <a:r>
              <a:rPr lang="en-US" sz="1200" b="1" i="0" dirty="0" smtClean="0"/>
              <a:t> water. </a:t>
            </a:r>
          </a:p>
          <a:p>
            <a:r>
              <a:rPr lang="en-US" sz="1200" b="1" i="0" dirty="0" smtClean="0"/>
              <a:t>Point of Use, solution?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B86AFA-C2CF-8045-968C-3FB65FE5221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480,411 elements</a:t>
            </a:r>
          </a:p>
          <a:p>
            <a:r>
              <a:rPr lang="en-US" dirty="0" smtClean="0"/>
              <a:t>245,465 nodes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1A1C1-1447-B14A-9B33-4B2C4C1FF6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84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0A3925D-3406-4084-94F2-893AE5DC161D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209925" y="492125"/>
            <a:ext cx="4610100" cy="3457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 smtClean="0"/>
              <a:t>Bathymetry is the distance from a reference point </a:t>
            </a:r>
          </a:p>
          <a:p>
            <a:r>
              <a:rPr lang="en-US" sz="2000" dirty="0" smtClean="0"/>
              <a:t>to the bottom of a body of water</a:t>
            </a:r>
          </a:p>
          <a:p>
            <a:pPr>
              <a:spcBef>
                <a:spcPts val="232"/>
              </a:spcBef>
              <a:spcAft>
                <a:spcPts val="0"/>
              </a:spcAft>
              <a:buFont typeface="Arial"/>
              <a:buChar char="•"/>
            </a:pPr>
            <a:endParaRPr lang="en-US" sz="2000" dirty="0" smtClean="0"/>
          </a:p>
          <a:p>
            <a:pPr>
              <a:spcBef>
                <a:spcPts val="232"/>
              </a:spcBef>
              <a:spcAft>
                <a:spcPts val="0"/>
              </a:spcAft>
              <a:buFont typeface="Arial"/>
              <a:buChar char="•"/>
            </a:pPr>
            <a:endParaRPr lang="en-US" sz="2000" dirty="0" smtClean="0"/>
          </a:p>
          <a:p>
            <a:pPr>
              <a:spcBef>
                <a:spcPts val="232"/>
              </a:spcBef>
              <a:spcAft>
                <a:spcPts val="0"/>
              </a:spcAft>
              <a:buFont typeface="Arial"/>
              <a:buChar char="•"/>
            </a:pPr>
            <a:r>
              <a:rPr lang="en-US" sz="2000" dirty="0" smtClean="0"/>
              <a:t>Airport overwhelmed</a:t>
            </a:r>
          </a:p>
          <a:p>
            <a:pPr lvl="1">
              <a:spcBef>
                <a:spcPts val="232"/>
              </a:spcBef>
              <a:spcAft>
                <a:spcPts val="0"/>
              </a:spcAft>
              <a:buFont typeface="Wingdings" charset="2"/>
              <a:buChar char="Ø"/>
            </a:pPr>
            <a:r>
              <a:rPr lang="en-US" sz="1600" dirty="0" smtClean="0"/>
              <a:t>One runway functional</a:t>
            </a:r>
          </a:p>
          <a:p>
            <a:pPr lvl="1">
              <a:spcBef>
                <a:spcPts val="232"/>
              </a:spcBef>
              <a:spcAft>
                <a:spcPts val="0"/>
              </a:spcAft>
              <a:buFont typeface="Wingdings" charset="2"/>
              <a:buChar char="Ø"/>
            </a:pPr>
            <a:r>
              <a:rPr lang="en-US" sz="1600" dirty="0" smtClean="0"/>
              <a:t>No place to put aid shipments</a:t>
            </a:r>
          </a:p>
          <a:p>
            <a:pPr lvl="1">
              <a:spcBef>
                <a:spcPts val="232"/>
              </a:spcBef>
              <a:spcAft>
                <a:spcPts val="0"/>
              </a:spcAft>
              <a:buFont typeface="Wingdings" charset="2"/>
              <a:buChar char="Ø"/>
            </a:pPr>
            <a:endParaRPr lang="en-US" sz="1600" dirty="0" smtClean="0"/>
          </a:p>
          <a:p>
            <a:pPr lvl="1">
              <a:spcBef>
                <a:spcPts val="232"/>
              </a:spcBef>
              <a:spcAft>
                <a:spcPts val="0"/>
              </a:spcAft>
              <a:buFont typeface="Wingdings" charset="2"/>
              <a:buChar char="Ø"/>
            </a:pPr>
            <a:endParaRPr lang="en-US" sz="1600" dirty="0" smtClean="0"/>
          </a:p>
          <a:p>
            <a:pPr marL="0" marR="0" lvl="0" indent="0" algn="l" defTabSz="962025" rtl="0" eaLnBrk="0" fontAlgn="base" latinLnBrk="0" hangingPunct="0">
              <a:lnSpc>
                <a:spcPct val="100000"/>
              </a:lnSpc>
              <a:spcBef>
                <a:spcPts val="232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1600" i="0" kern="120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Post-Sandy Beach Erosion over large spatial range from Virginia to New York (rapid temporal, large spatial</a:t>
            </a:r>
          </a:p>
          <a:p>
            <a:pPr lvl="0">
              <a:spcBef>
                <a:spcPts val="232"/>
              </a:spcBef>
              <a:spcAft>
                <a:spcPts val="0"/>
              </a:spcAft>
              <a:buFont typeface="Wingdings" charset="2"/>
              <a:buChar char="Ø"/>
            </a:pPr>
            <a:endParaRPr lang="en-US" sz="1600" dirty="0" smtClean="0"/>
          </a:p>
          <a:p>
            <a:pPr marL="230403" indent="-230403"/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</a:t>
            </a:r>
            <a:r>
              <a:rPr lang="en-US" baseline="0" dirty="0" smtClean="0"/>
              <a:t> to add something about satellites, make more general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364BD-789D-4849-B052-635049206C9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87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</a:t>
            </a:r>
            <a:r>
              <a:rPr lang="en-US" baseline="0" dirty="0" smtClean="0"/>
              <a:t> to add something about satellites, make more general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364BD-789D-4849-B052-635049206C9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87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24CE3-5E74-4786-A915-1C10EDAEEB8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7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7013"/>
            <a:ext cx="2057400" cy="5340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7013"/>
            <a:ext cx="6019800" cy="5340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FC622A1B-19EE-E44C-9E6E-350431C461E0}" type="datetime1">
              <a:rPr lang="en-US" smtClean="0"/>
              <a:pPr>
                <a:defRPr/>
              </a:pPr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54C53925-3317-CC47-8715-5E4CA32EF4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A8EFF-CC7C-4228-A499-A50CE1260AB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59936-55AD-485C-A3C5-AAC0A156E1D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8240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A8EFF-CC7C-4228-A499-A50CE1260AB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59936-55AD-485C-A3C5-AAC0A156E1D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9617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A8EFF-CC7C-4228-A499-A50CE1260AB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59936-55AD-485C-A3C5-AAC0A156E1D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5033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A8EFF-CC7C-4228-A499-A50CE1260AB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59936-55AD-485C-A3C5-AAC0A156E1D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5873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A8EFF-CC7C-4228-A499-A50CE1260AB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59936-55AD-485C-A3C5-AAC0A156E1D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510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A8EFF-CC7C-4228-A499-A50CE1260AB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59936-55AD-485C-A3C5-AAC0A156E1D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8767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A8EFF-CC7C-4228-A499-A50CE1260AB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59936-55AD-485C-A3C5-AAC0A156E1D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1518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A8EFF-CC7C-4228-A499-A50CE1260AB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59936-55AD-485C-A3C5-AAC0A156E1D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64468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A8EFF-CC7C-4228-A499-A50CE1260AB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59936-55AD-485C-A3C5-AAC0A156E1D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723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A8EFF-CC7C-4228-A499-A50CE1260AB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59936-55AD-485C-A3C5-AAC0A156E1D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92684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A8EFF-CC7C-4228-A499-A50CE1260AB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7/18/16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59936-55AD-485C-A3C5-AAC0A156E1D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642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414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414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7013"/>
            <a:ext cx="82296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414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21196" name="Rectangle 12"/>
          <p:cNvSpPr>
            <a:spLocks noChangeArrowheads="1"/>
          </p:cNvSpPr>
          <p:nvPr/>
        </p:nvSpPr>
        <p:spPr bwMode="auto">
          <a:xfrm>
            <a:off x="211138" y="6370638"/>
            <a:ext cx="2286000" cy="514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>
              <a:defRPr/>
            </a:pPr>
            <a:r>
              <a:rPr lang="en-US" sz="1400" b="1">
                <a:latin typeface="Arial" charset="0"/>
                <a:ea typeface="ＭＳ Ｐゴシック" pitchFamily="34" charset="-128"/>
                <a:cs typeface="+mn-cs"/>
              </a:rPr>
              <a:t>US Army Corps </a:t>
            </a:r>
          </a:p>
          <a:p>
            <a:pPr eaLnBrk="0" hangingPunct="0">
              <a:defRPr/>
            </a:pPr>
            <a:r>
              <a:rPr lang="en-US" sz="1400" b="1">
                <a:latin typeface="Arial" charset="0"/>
                <a:ea typeface="ＭＳ Ｐゴシック" pitchFamily="34" charset="-128"/>
                <a:cs typeface="+mn-cs"/>
              </a:rPr>
              <a:t>of Engineers</a:t>
            </a:r>
            <a:r>
              <a:rPr lang="en-US" sz="1400" b="1" baseline="30000">
                <a:latin typeface="Arial" charset="0"/>
                <a:ea typeface="ＭＳ Ｐゴシック" pitchFamily="34" charset="-128"/>
                <a:cs typeface="+mn-cs"/>
              </a:rPr>
              <a:t>®</a:t>
            </a:r>
            <a:endParaRPr lang="en-US" sz="1400" b="1">
              <a:latin typeface="Arial" charset="0"/>
              <a:ea typeface="ＭＳ Ｐゴシック" pitchFamily="34" charset="-128"/>
              <a:cs typeface="+mn-cs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290513" y="5768975"/>
            <a:ext cx="719137" cy="588963"/>
            <a:chOff x="164" y="3510"/>
            <a:chExt cx="510" cy="371"/>
          </a:xfrm>
        </p:grpSpPr>
        <p:sp>
          <p:nvSpPr>
            <p:cNvPr id="221198" name="Freeform 14"/>
            <p:cNvSpPr>
              <a:spLocks/>
            </p:cNvSpPr>
            <p:nvPr/>
          </p:nvSpPr>
          <p:spPr bwMode="auto">
            <a:xfrm>
              <a:off x="164" y="3510"/>
              <a:ext cx="510" cy="371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394" y="0"/>
                </a:cxn>
                <a:cxn ang="0">
                  <a:pos x="406" y="1"/>
                </a:cxn>
                <a:cxn ang="0">
                  <a:pos x="418" y="5"/>
                </a:cxn>
                <a:cxn ang="0">
                  <a:pos x="426" y="12"/>
                </a:cxn>
                <a:cxn ang="0">
                  <a:pos x="434" y="19"/>
                </a:cxn>
                <a:cxn ang="0">
                  <a:pos x="442" y="28"/>
                </a:cxn>
                <a:cxn ang="0">
                  <a:pos x="448" y="39"/>
                </a:cxn>
                <a:cxn ang="0">
                  <a:pos x="452" y="51"/>
                </a:cxn>
                <a:cxn ang="0">
                  <a:pos x="453" y="63"/>
                </a:cxn>
                <a:cxn ang="0">
                  <a:pos x="453" y="308"/>
                </a:cxn>
                <a:cxn ang="0">
                  <a:pos x="452" y="320"/>
                </a:cxn>
                <a:cxn ang="0">
                  <a:pos x="448" y="332"/>
                </a:cxn>
                <a:cxn ang="0">
                  <a:pos x="442" y="343"/>
                </a:cxn>
                <a:cxn ang="0">
                  <a:pos x="434" y="352"/>
                </a:cxn>
                <a:cxn ang="0">
                  <a:pos x="426" y="359"/>
                </a:cxn>
                <a:cxn ang="0">
                  <a:pos x="418" y="366"/>
                </a:cxn>
                <a:cxn ang="0">
                  <a:pos x="406" y="369"/>
                </a:cxn>
                <a:cxn ang="0">
                  <a:pos x="394" y="370"/>
                </a:cxn>
                <a:cxn ang="0">
                  <a:pos x="59" y="370"/>
                </a:cxn>
                <a:cxn ang="0">
                  <a:pos x="47" y="369"/>
                </a:cxn>
                <a:cxn ang="0">
                  <a:pos x="36" y="366"/>
                </a:cxn>
                <a:cxn ang="0">
                  <a:pos x="27" y="359"/>
                </a:cxn>
                <a:cxn ang="0">
                  <a:pos x="17" y="352"/>
                </a:cxn>
                <a:cxn ang="0">
                  <a:pos x="11" y="343"/>
                </a:cxn>
                <a:cxn ang="0">
                  <a:pos x="4" y="332"/>
                </a:cxn>
                <a:cxn ang="0">
                  <a:pos x="1" y="320"/>
                </a:cxn>
                <a:cxn ang="0">
                  <a:pos x="0" y="308"/>
                </a:cxn>
                <a:cxn ang="0">
                  <a:pos x="0" y="63"/>
                </a:cxn>
                <a:cxn ang="0">
                  <a:pos x="1" y="51"/>
                </a:cxn>
                <a:cxn ang="0">
                  <a:pos x="4" y="39"/>
                </a:cxn>
                <a:cxn ang="0">
                  <a:pos x="11" y="28"/>
                </a:cxn>
                <a:cxn ang="0">
                  <a:pos x="17" y="19"/>
                </a:cxn>
                <a:cxn ang="0">
                  <a:pos x="27" y="12"/>
                </a:cxn>
                <a:cxn ang="0">
                  <a:pos x="36" y="5"/>
                </a:cxn>
                <a:cxn ang="0">
                  <a:pos x="47" y="1"/>
                </a:cxn>
                <a:cxn ang="0">
                  <a:pos x="59" y="0"/>
                </a:cxn>
              </a:cxnLst>
              <a:rect l="0" t="0" r="r" b="b"/>
              <a:pathLst>
                <a:path w="454" h="371">
                  <a:moveTo>
                    <a:pt x="59" y="0"/>
                  </a:moveTo>
                  <a:lnTo>
                    <a:pt x="394" y="0"/>
                  </a:lnTo>
                  <a:lnTo>
                    <a:pt x="406" y="1"/>
                  </a:lnTo>
                  <a:lnTo>
                    <a:pt x="418" y="5"/>
                  </a:lnTo>
                  <a:lnTo>
                    <a:pt x="426" y="12"/>
                  </a:lnTo>
                  <a:lnTo>
                    <a:pt x="434" y="19"/>
                  </a:lnTo>
                  <a:lnTo>
                    <a:pt x="442" y="28"/>
                  </a:lnTo>
                  <a:lnTo>
                    <a:pt x="448" y="39"/>
                  </a:lnTo>
                  <a:lnTo>
                    <a:pt x="452" y="51"/>
                  </a:lnTo>
                  <a:lnTo>
                    <a:pt x="453" y="63"/>
                  </a:lnTo>
                  <a:lnTo>
                    <a:pt x="453" y="308"/>
                  </a:lnTo>
                  <a:lnTo>
                    <a:pt x="452" y="320"/>
                  </a:lnTo>
                  <a:lnTo>
                    <a:pt x="448" y="332"/>
                  </a:lnTo>
                  <a:lnTo>
                    <a:pt x="442" y="343"/>
                  </a:lnTo>
                  <a:lnTo>
                    <a:pt x="434" y="352"/>
                  </a:lnTo>
                  <a:lnTo>
                    <a:pt x="426" y="359"/>
                  </a:lnTo>
                  <a:lnTo>
                    <a:pt x="418" y="366"/>
                  </a:lnTo>
                  <a:lnTo>
                    <a:pt x="406" y="369"/>
                  </a:lnTo>
                  <a:lnTo>
                    <a:pt x="394" y="370"/>
                  </a:lnTo>
                  <a:lnTo>
                    <a:pt x="59" y="370"/>
                  </a:lnTo>
                  <a:lnTo>
                    <a:pt x="47" y="369"/>
                  </a:lnTo>
                  <a:lnTo>
                    <a:pt x="36" y="366"/>
                  </a:lnTo>
                  <a:lnTo>
                    <a:pt x="27" y="359"/>
                  </a:lnTo>
                  <a:lnTo>
                    <a:pt x="17" y="352"/>
                  </a:lnTo>
                  <a:lnTo>
                    <a:pt x="11" y="343"/>
                  </a:lnTo>
                  <a:lnTo>
                    <a:pt x="4" y="332"/>
                  </a:lnTo>
                  <a:lnTo>
                    <a:pt x="1" y="320"/>
                  </a:lnTo>
                  <a:lnTo>
                    <a:pt x="0" y="308"/>
                  </a:lnTo>
                  <a:lnTo>
                    <a:pt x="0" y="63"/>
                  </a:lnTo>
                  <a:lnTo>
                    <a:pt x="1" y="51"/>
                  </a:lnTo>
                  <a:lnTo>
                    <a:pt x="4" y="39"/>
                  </a:lnTo>
                  <a:lnTo>
                    <a:pt x="11" y="28"/>
                  </a:lnTo>
                  <a:lnTo>
                    <a:pt x="17" y="19"/>
                  </a:lnTo>
                  <a:lnTo>
                    <a:pt x="27" y="12"/>
                  </a:lnTo>
                  <a:lnTo>
                    <a:pt x="36" y="5"/>
                  </a:lnTo>
                  <a:lnTo>
                    <a:pt x="47" y="1"/>
                  </a:lnTo>
                  <a:lnTo>
                    <a:pt x="59" y="0"/>
                  </a:lnTo>
                </a:path>
              </a:pathLst>
            </a:custGeom>
            <a:solidFill>
              <a:srgbClr val="FF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1199" name="Freeform 15"/>
            <p:cNvSpPr>
              <a:spLocks/>
            </p:cNvSpPr>
            <p:nvPr/>
          </p:nvSpPr>
          <p:spPr bwMode="auto">
            <a:xfrm>
              <a:off x="196" y="3541"/>
              <a:ext cx="449" cy="314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369" y="0"/>
                </a:cxn>
                <a:cxn ang="0">
                  <a:pos x="374" y="0"/>
                </a:cxn>
                <a:cxn ang="0">
                  <a:pos x="380" y="2"/>
                </a:cxn>
                <a:cxn ang="0">
                  <a:pos x="386" y="5"/>
                </a:cxn>
                <a:cxn ang="0">
                  <a:pos x="390" y="8"/>
                </a:cxn>
                <a:cxn ang="0">
                  <a:pos x="393" y="14"/>
                </a:cxn>
                <a:cxn ang="0">
                  <a:pos x="395" y="19"/>
                </a:cxn>
                <a:cxn ang="0">
                  <a:pos x="397" y="24"/>
                </a:cxn>
                <a:cxn ang="0">
                  <a:pos x="398" y="30"/>
                </a:cxn>
                <a:cxn ang="0">
                  <a:pos x="398" y="283"/>
                </a:cxn>
                <a:cxn ang="0">
                  <a:pos x="397" y="289"/>
                </a:cxn>
                <a:cxn ang="0">
                  <a:pos x="395" y="294"/>
                </a:cxn>
                <a:cxn ang="0">
                  <a:pos x="393" y="299"/>
                </a:cxn>
                <a:cxn ang="0">
                  <a:pos x="390" y="304"/>
                </a:cxn>
                <a:cxn ang="0">
                  <a:pos x="386" y="308"/>
                </a:cxn>
                <a:cxn ang="0">
                  <a:pos x="380" y="310"/>
                </a:cxn>
                <a:cxn ang="0">
                  <a:pos x="374" y="312"/>
                </a:cxn>
                <a:cxn ang="0">
                  <a:pos x="369" y="313"/>
                </a:cxn>
                <a:cxn ang="0">
                  <a:pos x="29" y="313"/>
                </a:cxn>
                <a:cxn ang="0">
                  <a:pos x="24" y="312"/>
                </a:cxn>
                <a:cxn ang="0">
                  <a:pos x="18" y="310"/>
                </a:cxn>
                <a:cxn ang="0">
                  <a:pos x="13" y="308"/>
                </a:cxn>
                <a:cxn ang="0">
                  <a:pos x="9" y="304"/>
                </a:cxn>
                <a:cxn ang="0">
                  <a:pos x="5" y="299"/>
                </a:cxn>
                <a:cxn ang="0">
                  <a:pos x="4" y="294"/>
                </a:cxn>
                <a:cxn ang="0">
                  <a:pos x="1" y="289"/>
                </a:cxn>
                <a:cxn ang="0">
                  <a:pos x="0" y="283"/>
                </a:cxn>
                <a:cxn ang="0">
                  <a:pos x="0" y="30"/>
                </a:cxn>
                <a:cxn ang="0">
                  <a:pos x="1" y="24"/>
                </a:cxn>
                <a:cxn ang="0">
                  <a:pos x="4" y="19"/>
                </a:cxn>
                <a:cxn ang="0">
                  <a:pos x="5" y="14"/>
                </a:cxn>
                <a:cxn ang="0">
                  <a:pos x="9" y="8"/>
                </a:cxn>
                <a:cxn ang="0">
                  <a:pos x="13" y="5"/>
                </a:cxn>
                <a:cxn ang="0">
                  <a:pos x="18" y="2"/>
                </a:cxn>
                <a:cxn ang="0">
                  <a:pos x="24" y="0"/>
                </a:cxn>
                <a:cxn ang="0">
                  <a:pos x="29" y="0"/>
                </a:cxn>
              </a:cxnLst>
              <a:rect l="0" t="0" r="r" b="b"/>
              <a:pathLst>
                <a:path w="399" h="314">
                  <a:moveTo>
                    <a:pt x="29" y="0"/>
                  </a:moveTo>
                  <a:lnTo>
                    <a:pt x="369" y="0"/>
                  </a:lnTo>
                  <a:lnTo>
                    <a:pt x="374" y="0"/>
                  </a:lnTo>
                  <a:lnTo>
                    <a:pt x="380" y="2"/>
                  </a:lnTo>
                  <a:lnTo>
                    <a:pt x="386" y="5"/>
                  </a:lnTo>
                  <a:lnTo>
                    <a:pt x="390" y="8"/>
                  </a:lnTo>
                  <a:lnTo>
                    <a:pt x="393" y="14"/>
                  </a:lnTo>
                  <a:lnTo>
                    <a:pt x="395" y="19"/>
                  </a:lnTo>
                  <a:lnTo>
                    <a:pt x="397" y="24"/>
                  </a:lnTo>
                  <a:lnTo>
                    <a:pt x="398" y="30"/>
                  </a:lnTo>
                  <a:lnTo>
                    <a:pt x="398" y="283"/>
                  </a:lnTo>
                  <a:lnTo>
                    <a:pt x="397" y="289"/>
                  </a:lnTo>
                  <a:lnTo>
                    <a:pt x="395" y="294"/>
                  </a:lnTo>
                  <a:lnTo>
                    <a:pt x="393" y="299"/>
                  </a:lnTo>
                  <a:lnTo>
                    <a:pt x="390" y="304"/>
                  </a:lnTo>
                  <a:lnTo>
                    <a:pt x="386" y="308"/>
                  </a:lnTo>
                  <a:lnTo>
                    <a:pt x="380" y="310"/>
                  </a:lnTo>
                  <a:lnTo>
                    <a:pt x="374" y="312"/>
                  </a:lnTo>
                  <a:lnTo>
                    <a:pt x="369" y="313"/>
                  </a:lnTo>
                  <a:lnTo>
                    <a:pt x="29" y="313"/>
                  </a:lnTo>
                  <a:lnTo>
                    <a:pt x="24" y="312"/>
                  </a:lnTo>
                  <a:lnTo>
                    <a:pt x="18" y="310"/>
                  </a:lnTo>
                  <a:lnTo>
                    <a:pt x="13" y="308"/>
                  </a:lnTo>
                  <a:lnTo>
                    <a:pt x="9" y="304"/>
                  </a:lnTo>
                  <a:lnTo>
                    <a:pt x="5" y="299"/>
                  </a:lnTo>
                  <a:lnTo>
                    <a:pt x="4" y="294"/>
                  </a:lnTo>
                  <a:lnTo>
                    <a:pt x="1" y="289"/>
                  </a:lnTo>
                  <a:lnTo>
                    <a:pt x="0" y="283"/>
                  </a:lnTo>
                  <a:lnTo>
                    <a:pt x="0" y="30"/>
                  </a:lnTo>
                  <a:lnTo>
                    <a:pt x="1" y="24"/>
                  </a:lnTo>
                  <a:lnTo>
                    <a:pt x="4" y="19"/>
                  </a:lnTo>
                  <a:lnTo>
                    <a:pt x="5" y="14"/>
                  </a:lnTo>
                  <a:lnTo>
                    <a:pt x="9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29" y="0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1200" name="Freeform 16"/>
            <p:cNvSpPr>
              <a:spLocks/>
            </p:cNvSpPr>
            <p:nvPr/>
          </p:nvSpPr>
          <p:spPr bwMode="auto">
            <a:xfrm>
              <a:off x="214" y="3558"/>
              <a:ext cx="414" cy="278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351" y="0"/>
                </a:cxn>
                <a:cxn ang="0">
                  <a:pos x="355" y="0"/>
                </a:cxn>
                <a:cxn ang="0">
                  <a:pos x="358" y="1"/>
                </a:cxn>
                <a:cxn ang="0">
                  <a:pos x="360" y="3"/>
                </a:cxn>
                <a:cxn ang="0">
                  <a:pos x="363" y="5"/>
                </a:cxn>
                <a:cxn ang="0">
                  <a:pos x="364" y="7"/>
                </a:cxn>
                <a:cxn ang="0">
                  <a:pos x="366" y="10"/>
                </a:cxn>
                <a:cxn ang="0">
                  <a:pos x="367" y="14"/>
                </a:cxn>
                <a:cxn ang="0">
                  <a:pos x="367" y="17"/>
                </a:cxn>
                <a:cxn ang="0">
                  <a:pos x="367" y="260"/>
                </a:cxn>
                <a:cxn ang="0">
                  <a:pos x="367" y="263"/>
                </a:cxn>
                <a:cxn ang="0">
                  <a:pos x="366" y="267"/>
                </a:cxn>
                <a:cxn ang="0">
                  <a:pos x="364" y="270"/>
                </a:cxn>
                <a:cxn ang="0">
                  <a:pos x="363" y="272"/>
                </a:cxn>
                <a:cxn ang="0">
                  <a:pos x="360" y="274"/>
                </a:cxn>
                <a:cxn ang="0">
                  <a:pos x="358" y="276"/>
                </a:cxn>
                <a:cxn ang="0">
                  <a:pos x="355" y="276"/>
                </a:cxn>
                <a:cxn ang="0">
                  <a:pos x="351" y="277"/>
                </a:cxn>
                <a:cxn ang="0">
                  <a:pos x="17" y="277"/>
                </a:cxn>
                <a:cxn ang="0">
                  <a:pos x="13" y="276"/>
                </a:cxn>
                <a:cxn ang="0">
                  <a:pos x="11" y="276"/>
                </a:cxn>
                <a:cxn ang="0">
                  <a:pos x="8" y="274"/>
                </a:cxn>
                <a:cxn ang="0">
                  <a:pos x="5" y="272"/>
                </a:cxn>
                <a:cxn ang="0">
                  <a:pos x="4" y="270"/>
                </a:cxn>
                <a:cxn ang="0">
                  <a:pos x="1" y="267"/>
                </a:cxn>
                <a:cxn ang="0">
                  <a:pos x="1" y="263"/>
                </a:cxn>
                <a:cxn ang="0">
                  <a:pos x="0" y="260"/>
                </a:cxn>
                <a:cxn ang="0">
                  <a:pos x="0" y="17"/>
                </a:cxn>
                <a:cxn ang="0">
                  <a:pos x="1" y="14"/>
                </a:cxn>
                <a:cxn ang="0">
                  <a:pos x="1" y="10"/>
                </a:cxn>
                <a:cxn ang="0">
                  <a:pos x="4" y="7"/>
                </a:cxn>
                <a:cxn ang="0">
                  <a:pos x="5" y="5"/>
                </a:cxn>
                <a:cxn ang="0">
                  <a:pos x="8" y="3"/>
                </a:cxn>
                <a:cxn ang="0">
                  <a:pos x="11" y="1"/>
                </a:cxn>
                <a:cxn ang="0">
                  <a:pos x="13" y="0"/>
                </a:cxn>
                <a:cxn ang="0">
                  <a:pos x="17" y="0"/>
                </a:cxn>
              </a:cxnLst>
              <a:rect l="0" t="0" r="r" b="b"/>
              <a:pathLst>
                <a:path w="368" h="278">
                  <a:moveTo>
                    <a:pt x="17" y="0"/>
                  </a:moveTo>
                  <a:lnTo>
                    <a:pt x="351" y="0"/>
                  </a:lnTo>
                  <a:lnTo>
                    <a:pt x="355" y="0"/>
                  </a:lnTo>
                  <a:lnTo>
                    <a:pt x="358" y="1"/>
                  </a:lnTo>
                  <a:lnTo>
                    <a:pt x="360" y="3"/>
                  </a:lnTo>
                  <a:lnTo>
                    <a:pt x="363" y="5"/>
                  </a:lnTo>
                  <a:lnTo>
                    <a:pt x="364" y="7"/>
                  </a:lnTo>
                  <a:lnTo>
                    <a:pt x="366" y="10"/>
                  </a:lnTo>
                  <a:lnTo>
                    <a:pt x="367" y="14"/>
                  </a:lnTo>
                  <a:lnTo>
                    <a:pt x="367" y="17"/>
                  </a:lnTo>
                  <a:lnTo>
                    <a:pt x="367" y="260"/>
                  </a:lnTo>
                  <a:lnTo>
                    <a:pt x="367" y="263"/>
                  </a:lnTo>
                  <a:lnTo>
                    <a:pt x="366" y="267"/>
                  </a:lnTo>
                  <a:lnTo>
                    <a:pt x="364" y="270"/>
                  </a:lnTo>
                  <a:lnTo>
                    <a:pt x="363" y="272"/>
                  </a:lnTo>
                  <a:lnTo>
                    <a:pt x="360" y="274"/>
                  </a:lnTo>
                  <a:lnTo>
                    <a:pt x="358" y="276"/>
                  </a:lnTo>
                  <a:lnTo>
                    <a:pt x="355" y="276"/>
                  </a:lnTo>
                  <a:lnTo>
                    <a:pt x="351" y="277"/>
                  </a:lnTo>
                  <a:lnTo>
                    <a:pt x="17" y="277"/>
                  </a:lnTo>
                  <a:lnTo>
                    <a:pt x="13" y="276"/>
                  </a:lnTo>
                  <a:lnTo>
                    <a:pt x="11" y="276"/>
                  </a:lnTo>
                  <a:lnTo>
                    <a:pt x="8" y="274"/>
                  </a:lnTo>
                  <a:lnTo>
                    <a:pt x="5" y="272"/>
                  </a:lnTo>
                  <a:lnTo>
                    <a:pt x="4" y="270"/>
                  </a:lnTo>
                  <a:lnTo>
                    <a:pt x="1" y="267"/>
                  </a:lnTo>
                  <a:lnTo>
                    <a:pt x="1" y="263"/>
                  </a:lnTo>
                  <a:lnTo>
                    <a:pt x="0" y="260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1" y="10"/>
                  </a:lnTo>
                  <a:lnTo>
                    <a:pt x="4" y="7"/>
                  </a:lnTo>
                  <a:lnTo>
                    <a:pt x="5" y="5"/>
                  </a:lnTo>
                  <a:lnTo>
                    <a:pt x="8" y="3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7" y="0"/>
                  </a:lnTo>
                </a:path>
              </a:pathLst>
            </a:custGeom>
            <a:solidFill>
              <a:srgbClr val="FF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1201" name="Freeform 17"/>
            <p:cNvSpPr>
              <a:spLocks/>
            </p:cNvSpPr>
            <p:nvPr/>
          </p:nvSpPr>
          <p:spPr bwMode="auto">
            <a:xfrm>
              <a:off x="251" y="3591"/>
              <a:ext cx="341" cy="211"/>
            </a:xfrm>
            <a:custGeom>
              <a:avLst/>
              <a:gdLst/>
              <a:ahLst/>
              <a:cxnLst>
                <a:cxn ang="0">
                  <a:pos x="0" y="210"/>
                </a:cxn>
                <a:cxn ang="0">
                  <a:pos x="0" y="173"/>
                </a:cxn>
                <a:cxn ang="0">
                  <a:pos x="12" y="162"/>
                </a:cxn>
                <a:cxn ang="0">
                  <a:pos x="12" y="46"/>
                </a:cxn>
                <a:cxn ang="0">
                  <a:pos x="0" y="32"/>
                </a:cxn>
                <a:cxn ang="0">
                  <a:pos x="0" y="2"/>
                </a:cxn>
                <a:cxn ang="0">
                  <a:pos x="18" y="2"/>
                </a:cxn>
                <a:cxn ang="0">
                  <a:pos x="18" y="19"/>
                </a:cxn>
                <a:cxn ang="0">
                  <a:pos x="34" y="19"/>
                </a:cxn>
                <a:cxn ang="0">
                  <a:pos x="34" y="2"/>
                </a:cxn>
                <a:cxn ang="0">
                  <a:pos x="57" y="2"/>
                </a:cxn>
                <a:cxn ang="0">
                  <a:pos x="57" y="19"/>
                </a:cxn>
                <a:cxn ang="0">
                  <a:pos x="59" y="19"/>
                </a:cxn>
                <a:cxn ang="0">
                  <a:pos x="74" y="19"/>
                </a:cxn>
                <a:cxn ang="0">
                  <a:pos x="74" y="2"/>
                </a:cxn>
                <a:cxn ang="0">
                  <a:pos x="92" y="2"/>
                </a:cxn>
                <a:cxn ang="0">
                  <a:pos x="92" y="31"/>
                </a:cxn>
                <a:cxn ang="0">
                  <a:pos x="79" y="45"/>
                </a:cxn>
                <a:cxn ang="0">
                  <a:pos x="79" y="98"/>
                </a:cxn>
                <a:cxn ang="0">
                  <a:pos x="119" y="98"/>
                </a:cxn>
                <a:cxn ang="0">
                  <a:pos x="119" y="80"/>
                </a:cxn>
                <a:cxn ang="0">
                  <a:pos x="108" y="70"/>
                </a:cxn>
                <a:cxn ang="0">
                  <a:pos x="108" y="38"/>
                </a:cxn>
                <a:cxn ang="0">
                  <a:pos x="125" y="38"/>
                </a:cxn>
                <a:cxn ang="0">
                  <a:pos x="125" y="55"/>
                </a:cxn>
                <a:cxn ang="0">
                  <a:pos x="143" y="55"/>
                </a:cxn>
                <a:cxn ang="0">
                  <a:pos x="143" y="38"/>
                </a:cxn>
                <a:cxn ang="0">
                  <a:pos x="160" y="38"/>
                </a:cxn>
                <a:cxn ang="0">
                  <a:pos x="160" y="56"/>
                </a:cxn>
                <a:cxn ang="0">
                  <a:pos x="176" y="56"/>
                </a:cxn>
                <a:cxn ang="0">
                  <a:pos x="176" y="38"/>
                </a:cxn>
                <a:cxn ang="0">
                  <a:pos x="193" y="38"/>
                </a:cxn>
                <a:cxn ang="0">
                  <a:pos x="193" y="69"/>
                </a:cxn>
                <a:cxn ang="0">
                  <a:pos x="183" y="81"/>
                </a:cxn>
                <a:cxn ang="0">
                  <a:pos x="183" y="99"/>
                </a:cxn>
                <a:cxn ang="0">
                  <a:pos x="223" y="99"/>
                </a:cxn>
                <a:cxn ang="0">
                  <a:pos x="223" y="47"/>
                </a:cxn>
                <a:cxn ang="0">
                  <a:pos x="210" y="32"/>
                </a:cxn>
                <a:cxn ang="0">
                  <a:pos x="210" y="1"/>
                </a:cxn>
                <a:cxn ang="0">
                  <a:pos x="227" y="1"/>
                </a:cxn>
                <a:cxn ang="0">
                  <a:pos x="227" y="19"/>
                </a:cxn>
                <a:cxn ang="0">
                  <a:pos x="244" y="19"/>
                </a:cxn>
                <a:cxn ang="0">
                  <a:pos x="244" y="0"/>
                </a:cxn>
                <a:cxn ang="0">
                  <a:pos x="267" y="0"/>
                </a:cxn>
                <a:cxn ang="0">
                  <a:pos x="267" y="19"/>
                </a:cxn>
                <a:cxn ang="0">
                  <a:pos x="285" y="19"/>
                </a:cxn>
                <a:cxn ang="0">
                  <a:pos x="285" y="0"/>
                </a:cxn>
                <a:cxn ang="0">
                  <a:pos x="302" y="0"/>
                </a:cxn>
                <a:cxn ang="0">
                  <a:pos x="302" y="30"/>
                </a:cxn>
                <a:cxn ang="0">
                  <a:pos x="291" y="45"/>
                </a:cxn>
                <a:cxn ang="0">
                  <a:pos x="291" y="162"/>
                </a:cxn>
                <a:cxn ang="0">
                  <a:pos x="302" y="174"/>
                </a:cxn>
                <a:cxn ang="0">
                  <a:pos x="302" y="210"/>
                </a:cxn>
                <a:cxn ang="0">
                  <a:pos x="0" y="210"/>
                </a:cxn>
              </a:cxnLst>
              <a:rect l="0" t="0" r="r" b="b"/>
              <a:pathLst>
                <a:path w="303" h="211">
                  <a:moveTo>
                    <a:pt x="0" y="210"/>
                  </a:moveTo>
                  <a:lnTo>
                    <a:pt x="0" y="173"/>
                  </a:lnTo>
                  <a:lnTo>
                    <a:pt x="12" y="162"/>
                  </a:lnTo>
                  <a:lnTo>
                    <a:pt x="12" y="46"/>
                  </a:lnTo>
                  <a:lnTo>
                    <a:pt x="0" y="32"/>
                  </a:lnTo>
                  <a:lnTo>
                    <a:pt x="0" y="2"/>
                  </a:lnTo>
                  <a:lnTo>
                    <a:pt x="18" y="2"/>
                  </a:lnTo>
                  <a:lnTo>
                    <a:pt x="18" y="19"/>
                  </a:lnTo>
                  <a:lnTo>
                    <a:pt x="34" y="19"/>
                  </a:lnTo>
                  <a:lnTo>
                    <a:pt x="34" y="2"/>
                  </a:lnTo>
                  <a:lnTo>
                    <a:pt x="57" y="2"/>
                  </a:lnTo>
                  <a:lnTo>
                    <a:pt x="57" y="19"/>
                  </a:lnTo>
                  <a:lnTo>
                    <a:pt x="59" y="19"/>
                  </a:lnTo>
                  <a:lnTo>
                    <a:pt x="74" y="19"/>
                  </a:lnTo>
                  <a:lnTo>
                    <a:pt x="74" y="2"/>
                  </a:lnTo>
                  <a:lnTo>
                    <a:pt x="92" y="2"/>
                  </a:lnTo>
                  <a:lnTo>
                    <a:pt x="92" y="31"/>
                  </a:lnTo>
                  <a:lnTo>
                    <a:pt x="79" y="45"/>
                  </a:lnTo>
                  <a:lnTo>
                    <a:pt x="79" y="98"/>
                  </a:lnTo>
                  <a:lnTo>
                    <a:pt x="119" y="98"/>
                  </a:lnTo>
                  <a:lnTo>
                    <a:pt x="119" y="80"/>
                  </a:lnTo>
                  <a:lnTo>
                    <a:pt x="108" y="70"/>
                  </a:lnTo>
                  <a:lnTo>
                    <a:pt x="108" y="38"/>
                  </a:lnTo>
                  <a:lnTo>
                    <a:pt x="125" y="38"/>
                  </a:lnTo>
                  <a:lnTo>
                    <a:pt x="125" y="55"/>
                  </a:lnTo>
                  <a:lnTo>
                    <a:pt x="143" y="55"/>
                  </a:lnTo>
                  <a:lnTo>
                    <a:pt x="143" y="38"/>
                  </a:lnTo>
                  <a:lnTo>
                    <a:pt x="160" y="38"/>
                  </a:lnTo>
                  <a:lnTo>
                    <a:pt x="160" y="56"/>
                  </a:lnTo>
                  <a:lnTo>
                    <a:pt x="176" y="56"/>
                  </a:lnTo>
                  <a:lnTo>
                    <a:pt x="176" y="38"/>
                  </a:lnTo>
                  <a:lnTo>
                    <a:pt x="193" y="38"/>
                  </a:lnTo>
                  <a:lnTo>
                    <a:pt x="193" y="69"/>
                  </a:lnTo>
                  <a:lnTo>
                    <a:pt x="183" y="81"/>
                  </a:lnTo>
                  <a:lnTo>
                    <a:pt x="183" y="99"/>
                  </a:lnTo>
                  <a:lnTo>
                    <a:pt x="223" y="99"/>
                  </a:lnTo>
                  <a:lnTo>
                    <a:pt x="223" y="47"/>
                  </a:lnTo>
                  <a:lnTo>
                    <a:pt x="210" y="32"/>
                  </a:lnTo>
                  <a:lnTo>
                    <a:pt x="210" y="1"/>
                  </a:lnTo>
                  <a:lnTo>
                    <a:pt x="227" y="1"/>
                  </a:lnTo>
                  <a:lnTo>
                    <a:pt x="227" y="19"/>
                  </a:lnTo>
                  <a:lnTo>
                    <a:pt x="244" y="19"/>
                  </a:lnTo>
                  <a:lnTo>
                    <a:pt x="244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85" y="19"/>
                  </a:lnTo>
                  <a:lnTo>
                    <a:pt x="285" y="0"/>
                  </a:lnTo>
                  <a:lnTo>
                    <a:pt x="302" y="0"/>
                  </a:lnTo>
                  <a:lnTo>
                    <a:pt x="302" y="30"/>
                  </a:lnTo>
                  <a:lnTo>
                    <a:pt x="291" y="45"/>
                  </a:lnTo>
                  <a:lnTo>
                    <a:pt x="291" y="162"/>
                  </a:lnTo>
                  <a:lnTo>
                    <a:pt x="302" y="174"/>
                  </a:lnTo>
                  <a:lnTo>
                    <a:pt x="302" y="210"/>
                  </a:lnTo>
                  <a:lnTo>
                    <a:pt x="0" y="210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1202" name="Freeform 18"/>
            <p:cNvSpPr>
              <a:spLocks/>
            </p:cNvSpPr>
            <p:nvPr/>
          </p:nvSpPr>
          <p:spPr bwMode="auto">
            <a:xfrm>
              <a:off x="398" y="3732"/>
              <a:ext cx="54" cy="44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47" y="43"/>
                </a:cxn>
                <a:cxn ang="0">
                  <a:pos x="47" y="0"/>
                </a:cxn>
                <a:cxn ang="0">
                  <a:pos x="0" y="0"/>
                </a:cxn>
                <a:cxn ang="0">
                  <a:pos x="0" y="43"/>
                </a:cxn>
              </a:cxnLst>
              <a:rect l="0" t="0" r="r" b="b"/>
              <a:pathLst>
                <a:path w="48" h="44">
                  <a:moveTo>
                    <a:pt x="0" y="43"/>
                  </a:moveTo>
                  <a:lnTo>
                    <a:pt x="47" y="43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3"/>
                  </a:lnTo>
                </a:path>
              </a:pathLst>
            </a:custGeom>
            <a:solidFill>
              <a:srgbClr val="FF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1203" name="Freeform 19"/>
            <p:cNvSpPr>
              <a:spLocks/>
            </p:cNvSpPr>
            <p:nvPr/>
          </p:nvSpPr>
          <p:spPr bwMode="auto">
            <a:xfrm>
              <a:off x="398" y="3711"/>
              <a:ext cx="54" cy="3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8" y="0"/>
                </a:cxn>
                <a:cxn ang="0">
                  <a:pos x="33" y="1"/>
                </a:cxn>
                <a:cxn ang="0">
                  <a:pos x="36" y="2"/>
                </a:cxn>
                <a:cxn ang="0">
                  <a:pos x="41" y="4"/>
                </a:cxn>
                <a:cxn ang="0">
                  <a:pos x="44" y="6"/>
                </a:cxn>
                <a:cxn ang="0">
                  <a:pos x="45" y="9"/>
                </a:cxn>
                <a:cxn ang="0">
                  <a:pos x="46" y="12"/>
                </a:cxn>
                <a:cxn ang="0">
                  <a:pos x="47" y="15"/>
                </a:cxn>
                <a:cxn ang="0">
                  <a:pos x="46" y="17"/>
                </a:cxn>
                <a:cxn ang="0">
                  <a:pos x="45" y="20"/>
                </a:cxn>
                <a:cxn ang="0">
                  <a:pos x="44" y="23"/>
                </a:cxn>
                <a:cxn ang="0">
                  <a:pos x="41" y="25"/>
                </a:cxn>
                <a:cxn ang="0">
                  <a:pos x="36" y="27"/>
                </a:cxn>
                <a:cxn ang="0">
                  <a:pos x="33" y="28"/>
                </a:cxn>
                <a:cxn ang="0">
                  <a:pos x="28" y="29"/>
                </a:cxn>
                <a:cxn ang="0">
                  <a:pos x="24" y="29"/>
                </a:cxn>
                <a:cxn ang="0">
                  <a:pos x="19" y="29"/>
                </a:cxn>
                <a:cxn ang="0">
                  <a:pos x="15" y="28"/>
                </a:cxn>
                <a:cxn ang="0">
                  <a:pos x="11" y="27"/>
                </a:cxn>
                <a:cxn ang="0">
                  <a:pos x="6" y="25"/>
                </a:cxn>
                <a:cxn ang="0">
                  <a:pos x="4" y="23"/>
                </a:cxn>
                <a:cxn ang="0">
                  <a:pos x="2" y="20"/>
                </a:cxn>
                <a:cxn ang="0">
                  <a:pos x="1" y="17"/>
                </a:cxn>
                <a:cxn ang="0">
                  <a:pos x="0" y="15"/>
                </a:cxn>
                <a:cxn ang="0">
                  <a:pos x="1" y="12"/>
                </a:cxn>
                <a:cxn ang="0">
                  <a:pos x="2" y="9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11" y="2"/>
                </a:cxn>
                <a:cxn ang="0">
                  <a:pos x="15" y="1"/>
                </a:cxn>
                <a:cxn ang="0">
                  <a:pos x="19" y="0"/>
                </a:cxn>
                <a:cxn ang="0">
                  <a:pos x="24" y="0"/>
                </a:cxn>
              </a:cxnLst>
              <a:rect l="0" t="0" r="r" b="b"/>
              <a:pathLst>
                <a:path w="48" h="30">
                  <a:moveTo>
                    <a:pt x="24" y="0"/>
                  </a:moveTo>
                  <a:lnTo>
                    <a:pt x="28" y="0"/>
                  </a:lnTo>
                  <a:lnTo>
                    <a:pt x="33" y="1"/>
                  </a:lnTo>
                  <a:lnTo>
                    <a:pt x="36" y="2"/>
                  </a:lnTo>
                  <a:lnTo>
                    <a:pt x="41" y="4"/>
                  </a:lnTo>
                  <a:lnTo>
                    <a:pt x="44" y="6"/>
                  </a:lnTo>
                  <a:lnTo>
                    <a:pt x="45" y="9"/>
                  </a:lnTo>
                  <a:lnTo>
                    <a:pt x="46" y="12"/>
                  </a:lnTo>
                  <a:lnTo>
                    <a:pt x="47" y="15"/>
                  </a:lnTo>
                  <a:lnTo>
                    <a:pt x="46" y="17"/>
                  </a:lnTo>
                  <a:lnTo>
                    <a:pt x="45" y="20"/>
                  </a:lnTo>
                  <a:lnTo>
                    <a:pt x="44" y="23"/>
                  </a:lnTo>
                  <a:lnTo>
                    <a:pt x="41" y="25"/>
                  </a:lnTo>
                  <a:lnTo>
                    <a:pt x="36" y="27"/>
                  </a:lnTo>
                  <a:lnTo>
                    <a:pt x="33" y="28"/>
                  </a:lnTo>
                  <a:lnTo>
                    <a:pt x="28" y="29"/>
                  </a:lnTo>
                  <a:lnTo>
                    <a:pt x="24" y="29"/>
                  </a:lnTo>
                  <a:lnTo>
                    <a:pt x="19" y="29"/>
                  </a:lnTo>
                  <a:lnTo>
                    <a:pt x="15" y="28"/>
                  </a:lnTo>
                  <a:lnTo>
                    <a:pt x="11" y="27"/>
                  </a:lnTo>
                  <a:lnTo>
                    <a:pt x="6" y="25"/>
                  </a:lnTo>
                  <a:lnTo>
                    <a:pt x="4" y="23"/>
                  </a:lnTo>
                  <a:lnTo>
                    <a:pt x="2" y="20"/>
                  </a:lnTo>
                  <a:lnTo>
                    <a:pt x="1" y="17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2" y="9"/>
                  </a:lnTo>
                  <a:lnTo>
                    <a:pt x="4" y="6"/>
                  </a:lnTo>
                  <a:lnTo>
                    <a:pt x="6" y="4"/>
                  </a:lnTo>
                  <a:lnTo>
                    <a:pt x="11" y="2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24" y="0"/>
                  </a:lnTo>
                </a:path>
              </a:pathLst>
            </a:custGeom>
            <a:solidFill>
              <a:srgbClr val="FF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1204" name="Freeform 20"/>
            <p:cNvSpPr>
              <a:spLocks/>
            </p:cNvSpPr>
            <p:nvPr/>
          </p:nvSpPr>
          <p:spPr bwMode="auto">
            <a:xfrm>
              <a:off x="484" y="3728"/>
              <a:ext cx="17" cy="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0"/>
                </a:cxn>
                <a:cxn ang="0">
                  <a:pos x="14" y="33"/>
                </a:cxn>
                <a:cxn ang="0">
                  <a:pos x="0" y="33"/>
                </a:cxn>
                <a:cxn ang="0">
                  <a:pos x="0" y="0"/>
                </a:cxn>
              </a:cxnLst>
              <a:rect l="0" t="0" r="r" b="b"/>
              <a:pathLst>
                <a:path w="15" h="34">
                  <a:moveTo>
                    <a:pt x="0" y="0"/>
                  </a:moveTo>
                  <a:lnTo>
                    <a:pt x="14" y="0"/>
                  </a:lnTo>
                  <a:lnTo>
                    <a:pt x="14" y="33"/>
                  </a:ln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solidFill>
              <a:srgbClr val="FF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1205" name="Freeform 21"/>
            <p:cNvSpPr>
              <a:spLocks/>
            </p:cNvSpPr>
            <p:nvPr/>
          </p:nvSpPr>
          <p:spPr bwMode="auto">
            <a:xfrm>
              <a:off x="358" y="3728"/>
              <a:ext cx="17" cy="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0"/>
                </a:cxn>
                <a:cxn ang="0">
                  <a:pos x="14" y="33"/>
                </a:cxn>
                <a:cxn ang="0">
                  <a:pos x="0" y="33"/>
                </a:cxn>
                <a:cxn ang="0">
                  <a:pos x="0" y="0"/>
                </a:cxn>
              </a:cxnLst>
              <a:rect l="0" t="0" r="r" b="b"/>
              <a:pathLst>
                <a:path w="15" h="34">
                  <a:moveTo>
                    <a:pt x="0" y="0"/>
                  </a:moveTo>
                  <a:lnTo>
                    <a:pt x="14" y="0"/>
                  </a:lnTo>
                  <a:lnTo>
                    <a:pt x="14" y="33"/>
                  </a:ln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solidFill>
              <a:srgbClr val="FF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1206" name="Freeform 22"/>
            <p:cNvSpPr>
              <a:spLocks/>
            </p:cNvSpPr>
            <p:nvPr/>
          </p:nvSpPr>
          <p:spPr bwMode="auto">
            <a:xfrm>
              <a:off x="538" y="3646"/>
              <a:ext cx="17" cy="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0"/>
                </a:cxn>
                <a:cxn ang="0">
                  <a:pos x="14" y="39"/>
                </a:cxn>
                <a:cxn ang="0">
                  <a:pos x="0" y="39"/>
                </a:cxn>
                <a:cxn ang="0">
                  <a:pos x="0" y="0"/>
                </a:cxn>
              </a:cxnLst>
              <a:rect l="0" t="0" r="r" b="b"/>
              <a:pathLst>
                <a:path w="15" h="40">
                  <a:moveTo>
                    <a:pt x="0" y="0"/>
                  </a:moveTo>
                  <a:lnTo>
                    <a:pt x="14" y="0"/>
                  </a:lnTo>
                  <a:lnTo>
                    <a:pt x="14" y="39"/>
                  </a:lnTo>
                  <a:lnTo>
                    <a:pt x="0" y="39"/>
                  </a:lnTo>
                  <a:lnTo>
                    <a:pt x="0" y="0"/>
                  </a:lnTo>
                </a:path>
              </a:pathLst>
            </a:custGeom>
            <a:solidFill>
              <a:srgbClr val="FF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1207" name="Freeform 23"/>
            <p:cNvSpPr>
              <a:spLocks/>
            </p:cNvSpPr>
            <p:nvPr/>
          </p:nvSpPr>
          <p:spPr bwMode="auto">
            <a:xfrm>
              <a:off x="538" y="3726"/>
              <a:ext cx="17" cy="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0"/>
                </a:cxn>
                <a:cxn ang="0">
                  <a:pos x="14" y="38"/>
                </a:cxn>
                <a:cxn ang="0">
                  <a:pos x="0" y="38"/>
                </a:cxn>
                <a:cxn ang="0">
                  <a:pos x="0" y="0"/>
                </a:cxn>
              </a:cxnLst>
              <a:rect l="0" t="0" r="r" b="b"/>
              <a:pathLst>
                <a:path w="15" h="39">
                  <a:moveTo>
                    <a:pt x="0" y="0"/>
                  </a:moveTo>
                  <a:lnTo>
                    <a:pt x="14" y="0"/>
                  </a:lnTo>
                  <a:lnTo>
                    <a:pt x="14" y="38"/>
                  </a:lnTo>
                  <a:lnTo>
                    <a:pt x="0" y="38"/>
                  </a:lnTo>
                  <a:lnTo>
                    <a:pt x="0" y="0"/>
                  </a:lnTo>
                </a:path>
              </a:pathLst>
            </a:custGeom>
            <a:solidFill>
              <a:srgbClr val="FF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1208" name="Freeform 24"/>
            <p:cNvSpPr>
              <a:spLocks/>
            </p:cNvSpPr>
            <p:nvPr/>
          </p:nvSpPr>
          <p:spPr bwMode="auto">
            <a:xfrm>
              <a:off x="292" y="3726"/>
              <a:ext cx="17" cy="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0"/>
                </a:cxn>
                <a:cxn ang="0">
                  <a:pos x="14" y="38"/>
                </a:cxn>
                <a:cxn ang="0">
                  <a:pos x="0" y="38"/>
                </a:cxn>
                <a:cxn ang="0">
                  <a:pos x="0" y="0"/>
                </a:cxn>
              </a:cxnLst>
              <a:rect l="0" t="0" r="r" b="b"/>
              <a:pathLst>
                <a:path w="15" h="39">
                  <a:moveTo>
                    <a:pt x="0" y="0"/>
                  </a:moveTo>
                  <a:lnTo>
                    <a:pt x="14" y="0"/>
                  </a:lnTo>
                  <a:lnTo>
                    <a:pt x="14" y="38"/>
                  </a:lnTo>
                  <a:lnTo>
                    <a:pt x="0" y="38"/>
                  </a:lnTo>
                  <a:lnTo>
                    <a:pt x="0" y="0"/>
                  </a:lnTo>
                </a:path>
              </a:pathLst>
            </a:custGeom>
            <a:solidFill>
              <a:srgbClr val="FF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1209" name="Freeform 25"/>
            <p:cNvSpPr>
              <a:spLocks/>
            </p:cNvSpPr>
            <p:nvPr/>
          </p:nvSpPr>
          <p:spPr bwMode="auto">
            <a:xfrm>
              <a:off x="292" y="3646"/>
              <a:ext cx="17" cy="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0"/>
                </a:cxn>
                <a:cxn ang="0">
                  <a:pos x="14" y="39"/>
                </a:cxn>
                <a:cxn ang="0">
                  <a:pos x="0" y="39"/>
                </a:cxn>
                <a:cxn ang="0">
                  <a:pos x="0" y="0"/>
                </a:cxn>
              </a:cxnLst>
              <a:rect l="0" t="0" r="r" b="b"/>
              <a:pathLst>
                <a:path w="15" h="40">
                  <a:moveTo>
                    <a:pt x="0" y="0"/>
                  </a:moveTo>
                  <a:lnTo>
                    <a:pt x="14" y="0"/>
                  </a:lnTo>
                  <a:lnTo>
                    <a:pt x="14" y="39"/>
                  </a:lnTo>
                  <a:lnTo>
                    <a:pt x="0" y="39"/>
                  </a:lnTo>
                  <a:lnTo>
                    <a:pt x="0" y="0"/>
                  </a:lnTo>
                </a:path>
              </a:pathLst>
            </a:custGeom>
            <a:solidFill>
              <a:srgbClr val="FF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>
                <a:ea typeface="ＭＳ Ｐゴシック" pitchFamily="34" charset="-128"/>
                <a:cs typeface="+mn-cs"/>
              </a:endParaRPr>
            </a:p>
          </p:txBody>
        </p:sp>
      </p:grpSp>
      <p:sp>
        <p:nvSpPr>
          <p:cNvPr id="221210" name="Rectangle 26"/>
          <p:cNvSpPr>
            <a:spLocks noChangeArrowheads="1"/>
          </p:cNvSpPr>
          <p:nvPr/>
        </p:nvSpPr>
        <p:spPr bwMode="auto">
          <a:xfrm>
            <a:off x="2486025" y="6299200"/>
            <a:ext cx="5537200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eaLnBrk="0" hangingPunct="0">
              <a:defRPr/>
            </a:pPr>
            <a:r>
              <a:rPr lang="en-US" sz="1800" b="1">
                <a:latin typeface="Arial" charset="0"/>
                <a:ea typeface="ＭＳ Ｐゴシック" pitchFamily="34" charset="-128"/>
                <a:cs typeface="+mn-cs"/>
              </a:rPr>
              <a:t>Engineer Research and Development Center</a:t>
            </a:r>
          </a:p>
        </p:txBody>
      </p:sp>
      <p:sp>
        <p:nvSpPr>
          <p:cNvPr id="221211" name="Freeform 27"/>
          <p:cNvSpPr>
            <a:spLocks/>
          </p:cNvSpPr>
          <p:nvPr/>
        </p:nvSpPr>
        <p:spPr bwMode="auto">
          <a:xfrm>
            <a:off x="7907338" y="6294438"/>
            <a:ext cx="788987" cy="49212"/>
          </a:xfrm>
          <a:custGeom>
            <a:avLst/>
            <a:gdLst/>
            <a:ahLst/>
            <a:cxnLst>
              <a:cxn ang="0">
                <a:pos x="496" y="0"/>
              </a:cxn>
              <a:cxn ang="0">
                <a:pos x="0" y="0"/>
              </a:cxn>
              <a:cxn ang="0">
                <a:pos x="0" y="30"/>
              </a:cxn>
              <a:cxn ang="0">
                <a:pos x="496" y="30"/>
              </a:cxn>
              <a:cxn ang="0">
                <a:pos x="496" y="0"/>
              </a:cxn>
            </a:cxnLst>
            <a:rect l="0" t="0" r="r" b="b"/>
            <a:pathLst>
              <a:path w="497" h="31">
                <a:moveTo>
                  <a:pt x="496" y="0"/>
                </a:moveTo>
                <a:lnTo>
                  <a:pt x="0" y="0"/>
                </a:lnTo>
                <a:lnTo>
                  <a:pt x="0" y="30"/>
                </a:lnTo>
                <a:lnTo>
                  <a:pt x="496" y="30"/>
                </a:lnTo>
                <a:lnTo>
                  <a:pt x="496" y="0"/>
                </a:lnTo>
              </a:path>
            </a:pathLst>
          </a:custGeom>
          <a:solidFill>
            <a:srgbClr val="1900E5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ea typeface="ＭＳ Ｐゴシック" pitchFamily="34" charset="-128"/>
              <a:cs typeface="+mn-cs"/>
            </a:endParaRPr>
          </a:p>
        </p:txBody>
      </p:sp>
      <p:sp>
        <p:nvSpPr>
          <p:cNvPr id="221212" name="Freeform 28"/>
          <p:cNvSpPr>
            <a:spLocks/>
          </p:cNvSpPr>
          <p:nvPr/>
        </p:nvSpPr>
        <p:spPr bwMode="auto">
          <a:xfrm>
            <a:off x="7499350" y="6294438"/>
            <a:ext cx="792163" cy="49212"/>
          </a:xfrm>
          <a:custGeom>
            <a:avLst/>
            <a:gdLst/>
            <a:ahLst/>
            <a:cxnLst>
              <a:cxn ang="0">
                <a:pos x="498" y="0"/>
              </a:cxn>
              <a:cxn ang="0">
                <a:pos x="0" y="0"/>
              </a:cxn>
              <a:cxn ang="0">
                <a:pos x="0" y="30"/>
              </a:cxn>
              <a:cxn ang="0">
                <a:pos x="498" y="30"/>
              </a:cxn>
              <a:cxn ang="0">
                <a:pos x="498" y="0"/>
              </a:cxn>
            </a:cxnLst>
            <a:rect l="0" t="0" r="r" b="b"/>
            <a:pathLst>
              <a:path w="499" h="31">
                <a:moveTo>
                  <a:pt x="498" y="0"/>
                </a:moveTo>
                <a:lnTo>
                  <a:pt x="0" y="0"/>
                </a:lnTo>
                <a:lnTo>
                  <a:pt x="0" y="30"/>
                </a:lnTo>
                <a:lnTo>
                  <a:pt x="498" y="30"/>
                </a:lnTo>
                <a:lnTo>
                  <a:pt x="498" y="0"/>
                </a:lnTo>
              </a:path>
            </a:pathLst>
          </a:custGeom>
          <a:solidFill>
            <a:srgbClr val="2600D6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ea typeface="ＭＳ Ｐゴシック" pitchFamily="34" charset="-128"/>
              <a:cs typeface="+mn-cs"/>
            </a:endParaRPr>
          </a:p>
        </p:txBody>
      </p:sp>
      <p:sp>
        <p:nvSpPr>
          <p:cNvPr id="221213" name="Freeform 29"/>
          <p:cNvSpPr>
            <a:spLocks/>
          </p:cNvSpPr>
          <p:nvPr/>
        </p:nvSpPr>
        <p:spPr bwMode="auto">
          <a:xfrm>
            <a:off x="7091363" y="6294438"/>
            <a:ext cx="795337" cy="49212"/>
          </a:xfrm>
          <a:custGeom>
            <a:avLst/>
            <a:gdLst/>
            <a:ahLst/>
            <a:cxnLst>
              <a:cxn ang="0">
                <a:pos x="500" y="0"/>
              </a:cxn>
              <a:cxn ang="0">
                <a:pos x="0" y="0"/>
              </a:cxn>
              <a:cxn ang="0">
                <a:pos x="0" y="30"/>
              </a:cxn>
              <a:cxn ang="0">
                <a:pos x="500" y="30"/>
              </a:cxn>
              <a:cxn ang="0">
                <a:pos x="500" y="0"/>
              </a:cxn>
            </a:cxnLst>
            <a:rect l="0" t="0" r="r" b="b"/>
            <a:pathLst>
              <a:path w="501" h="31">
                <a:moveTo>
                  <a:pt x="500" y="0"/>
                </a:moveTo>
                <a:lnTo>
                  <a:pt x="0" y="0"/>
                </a:lnTo>
                <a:lnTo>
                  <a:pt x="0" y="30"/>
                </a:lnTo>
                <a:lnTo>
                  <a:pt x="500" y="30"/>
                </a:lnTo>
                <a:lnTo>
                  <a:pt x="500" y="0"/>
                </a:lnTo>
              </a:path>
            </a:pathLst>
          </a:custGeom>
          <a:solidFill>
            <a:srgbClr val="3500C9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ea typeface="ＭＳ Ｐゴシック" pitchFamily="34" charset="-128"/>
              <a:cs typeface="+mn-cs"/>
            </a:endParaRPr>
          </a:p>
        </p:txBody>
      </p:sp>
      <p:sp>
        <p:nvSpPr>
          <p:cNvPr id="221214" name="Freeform 30"/>
          <p:cNvSpPr>
            <a:spLocks/>
          </p:cNvSpPr>
          <p:nvPr/>
        </p:nvSpPr>
        <p:spPr bwMode="auto">
          <a:xfrm>
            <a:off x="6688138" y="6294438"/>
            <a:ext cx="793750" cy="49212"/>
          </a:xfrm>
          <a:custGeom>
            <a:avLst/>
            <a:gdLst/>
            <a:ahLst/>
            <a:cxnLst>
              <a:cxn ang="0">
                <a:pos x="499" y="0"/>
              </a:cxn>
              <a:cxn ang="0">
                <a:pos x="0" y="0"/>
              </a:cxn>
              <a:cxn ang="0">
                <a:pos x="0" y="30"/>
              </a:cxn>
              <a:cxn ang="0">
                <a:pos x="499" y="30"/>
              </a:cxn>
              <a:cxn ang="0">
                <a:pos x="499" y="0"/>
              </a:cxn>
            </a:cxnLst>
            <a:rect l="0" t="0" r="r" b="b"/>
            <a:pathLst>
              <a:path w="500" h="31">
                <a:moveTo>
                  <a:pt x="499" y="0"/>
                </a:moveTo>
                <a:lnTo>
                  <a:pt x="0" y="0"/>
                </a:lnTo>
                <a:lnTo>
                  <a:pt x="0" y="30"/>
                </a:lnTo>
                <a:lnTo>
                  <a:pt x="499" y="30"/>
                </a:lnTo>
                <a:lnTo>
                  <a:pt x="499" y="0"/>
                </a:lnTo>
              </a:path>
            </a:pathLst>
          </a:custGeom>
          <a:solidFill>
            <a:srgbClr val="4500BD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ea typeface="ＭＳ Ｐゴシック" pitchFamily="34" charset="-128"/>
              <a:cs typeface="+mn-cs"/>
            </a:endParaRPr>
          </a:p>
        </p:txBody>
      </p:sp>
      <p:sp>
        <p:nvSpPr>
          <p:cNvPr id="221215" name="Freeform 31"/>
          <p:cNvSpPr>
            <a:spLocks/>
          </p:cNvSpPr>
          <p:nvPr/>
        </p:nvSpPr>
        <p:spPr bwMode="auto">
          <a:xfrm>
            <a:off x="6315075" y="6294438"/>
            <a:ext cx="793750" cy="49212"/>
          </a:xfrm>
          <a:custGeom>
            <a:avLst/>
            <a:gdLst/>
            <a:ahLst/>
            <a:cxnLst>
              <a:cxn ang="0">
                <a:pos x="499" y="0"/>
              </a:cxn>
              <a:cxn ang="0">
                <a:pos x="0" y="0"/>
              </a:cxn>
              <a:cxn ang="0">
                <a:pos x="0" y="30"/>
              </a:cxn>
              <a:cxn ang="0">
                <a:pos x="499" y="30"/>
              </a:cxn>
              <a:cxn ang="0">
                <a:pos x="499" y="0"/>
              </a:cxn>
            </a:cxnLst>
            <a:rect l="0" t="0" r="r" b="b"/>
            <a:pathLst>
              <a:path w="500" h="31">
                <a:moveTo>
                  <a:pt x="499" y="0"/>
                </a:moveTo>
                <a:lnTo>
                  <a:pt x="0" y="0"/>
                </a:lnTo>
                <a:lnTo>
                  <a:pt x="0" y="30"/>
                </a:lnTo>
                <a:lnTo>
                  <a:pt x="499" y="30"/>
                </a:lnTo>
                <a:lnTo>
                  <a:pt x="499" y="0"/>
                </a:lnTo>
              </a:path>
            </a:pathLst>
          </a:custGeom>
          <a:solidFill>
            <a:srgbClr val="5200B0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ea typeface="ＭＳ Ｐゴシック" pitchFamily="34" charset="-128"/>
              <a:cs typeface="+mn-cs"/>
            </a:endParaRPr>
          </a:p>
        </p:txBody>
      </p:sp>
      <p:sp>
        <p:nvSpPr>
          <p:cNvPr id="221216" name="Freeform 32"/>
          <p:cNvSpPr>
            <a:spLocks/>
          </p:cNvSpPr>
          <p:nvPr/>
        </p:nvSpPr>
        <p:spPr bwMode="auto">
          <a:xfrm>
            <a:off x="5910263" y="6294438"/>
            <a:ext cx="793750" cy="49212"/>
          </a:xfrm>
          <a:custGeom>
            <a:avLst/>
            <a:gdLst/>
            <a:ahLst/>
            <a:cxnLst>
              <a:cxn ang="0">
                <a:pos x="499" y="0"/>
              </a:cxn>
              <a:cxn ang="0">
                <a:pos x="0" y="0"/>
              </a:cxn>
              <a:cxn ang="0">
                <a:pos x="0" y="30"/>
              </a:cxn>
              <a:cxn ang="0">
                <a:pos x="499" y="30"/>
              </a:cxn>
              <a:cxn ang="0">
                <a:pos x="499" y="0"/>
              </a:cxn>
            </a:cxnLst>
            <a:rect l="0" t="0" r="r" b="b"/>
            <a:pathLst>
              <a:path w="500" h="31">
                <a:moveTo>
                  <a:pt x="499" y="0"/>
                </a:moveTo>
                <a:lnTo>
                  <a:pt x="0" y="0"/>
                </a:lnTo>
                <a:lnTo>
                  <a:pt x="0" y="30"/>
                </a:lnTo>
                <a:lnTo>
                  <a:pt x="499" y="30"/>
                </a:lnTo>
                <a:lnTo>
                  <a:pt x="499" y="0"/>
                </a:lnTo>
              </a:path>
            </a:pathLst>
          </a:custGeom>
          <a:solidFill>
            <a:srgbClr val="5E00A3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ea typeface="ＭＳ Ｐゴシック" pitchFamily="34" charset="-128"/>
              <a:cs typeface="+mn-cs"/>
            </a:endParaRPr>
          </a:p>
        </p:txBody>
      </p:sp>
      <p:sp>
        <p:nvSpPr>
          <p:cNvPr id="221217" name="Freeform 33"/>
          <p:cNvSpPr>
            <a:spLocks/>
          </p:cNvSpPr>
          <p:nvPr/>
        </p:nvSpPr>
        <p:spPr bwMode="auto">
          <a:xfrm>
            <a:off x="5502275" y="6294438"/>
            <a:ext cx="795338" cy="49212"/>
          </a:xfrm>
          <a:custGeom>
            <a:avLst/>
            <a:gdLst/>
            <a:ahLst/>
            <a:cxnLst>
              <a:cxn ang="0">
                <a:pos x="500" y="0"/>
              </a:cxn>
              <a:cxn ang="0">
                <a:pos x="0" y="0"/>
              </a:cxn>
              <a:cxn ang="0">
                <a:pos x="0" y="30"/>
              </a:cxn>
              <a:cxn ang="0">
                <a:pos x="500" y="30"/>
              </a:cxn>
              <a:cxn ang="0">
                <a:pos x="500" y="0"/>
              </a:cxn>
            </a:cxnLst>
            <a:rect l="0" t="0" r="r" b="b"/>
            <a:pathLst>
              <a:path w="501" h="31">
                <a:moveTo>
                  <a:pt x="500" y="0"/>
                </a:moveTo>
                <a:lnTo>
                  <a:pt x="0" y="0"/>
                </a:lnTo>
                <a:lnTo>
                  <a:pt x="0" y="30"/>
                </a:lnTo>
                <a:lnTo>
                  <a:pt x="500" y="30"/>
                </a:lnTo>
                <a:lnTo>
                  <a:pt x="500" y="0"/>
                </a:lnTo>
              </a:path>
            </a:pathLst>
          </a:custGeom>
          <a:solidFill>
            <a:srgbClr val="6B0094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ea typeface="ＭＳ Ｐゴシック" pitchFamily="34" charset="-128"/>
              <a:cs typeface="+mn-cs"/>
            </a:endParaRPr>
          </a:p>
        </p:txBody>
      </p:sp>
      <p:sp>
        <p:nvSpPr>
          <p:cNvPr id="221218" name="Freeform 34"/>
          <p:cNvSpPr>
            <a:spLocks/>
          </p:cNvSpPr>
          <p:nvPr/>
        </p:nvSpPr>
        <p:spPr bwMode="auto">
          <a:xfrm>
            <a:off x="5129213" y="6294438"/>
            <a:ext cx="795337" cy="49212"/>
          </a:xfrm>
          <a:custGeom>
            <a:avLst/>
            <a:gdLst/>
            <a:ahLst/>
            <a:cxnLst>
              <a:cxn ang="0">
                <a:pos x="500" y="0"/>
              </a:cxn>
              <a:cxn ang="0">
                <a:pos x="0" y="0"/>
              </a:cxn>
              <a:cxn ang="0">
                <a:pos x="0" y="30"/>
              </a:cxn>
              <a:cxn ang="0">
                <a:pos x="500" y="30"/>
              </a:cxn>
              <a:cxn ang="0">
                <a:pos x="500" y="0"/>
              </a:cxn>
            </a:cxnLst>
            <a:rect l="0" t="0" r="r" b="b"/>
            <a:pathLst>
              <a:path w="501" h="31">
                <a:moveTo>
                  <a:pt x="500" y="0"/>
                </a:moveTo>
                <a:lnTo>
                  <a:pt x="0" y="0"/>
                </a:lnTo>
                <a:lnTo>
                  <a:pt x="0" y="30"/>
                </a:lnTo>
                <a:lnTo>
                  <a:pt x="500" y="30"/>
                </a:lnTo>
                <a:lnTo>
                  <a:pt x="500" y="0"/>
                </a:lnTo>
              </a:path>
            </a:pathLst>
          </a:custGeom>
          <a:solidFill>
            <a:srgbClr val="780087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ea typeface="ＭＳ Ｐゴシック" pitchFamily="34" charset="-128"/>
              <a:cs typeface="+mn-cs"/>
            </a:endParaRPr>
          </a:p>
        </p:txBody>
      </p:sp>
      <p:sp>
        <p:nvSpPr>
          <p:cNvPr id="221219" name="Freeform 35"/>
          <p:cNvSpPr>
            <a:spLocks/>
          </p:cNvSpPr>
          <p:nvPr/>
        </p:nvSpPr>
        <p:spPr bwMode="auto">
          <a:xfrm>
            <a:off x="4725988" y="6294438"/>
            <a:ext cx="795337" cy="49212"/>
          </a:xfrm>
          <a:custGeom>
            <a:avLst/>
            <a:gdLst/>
            <a:ahLst/>
            <a:cxnLst>
              <a:cxn ang="0">
                <a:pos x="500" y="0"/>
              </a:cxn>
              <a:cxn ang="0">
                <a:pos x="0" y="0"/>
              </a:cxn>
              <a:cxn ang="0">
                <a:pos x="0" y="30"/>
              </a:cxn>
              <a:cxn ang="0">
                <a:pos x="500" y="30"/>
              </a:cxn>
              <a:cxn ang="0">
                <a:pos x="500" y="0"/>
              </a:cxn>
            </a:cxnLst>
            <a:rect l="0" t="0" r="r" b="b"/>
            <a:pathLst>
              <a:path w="501" h="31">
                <a:moveTo>
                  <a:pt x="500" y="0"/>
                </a:moveTo>
                <a:lnTo>
                  <a:pt x="0" y="0"/>
                </a:lnTo>
                <a:lnTo>
                  <a:pt x="0" y="30"/>
                </a:lnTo>
                <a:lnTo>
                  <a:pt x="500" y="30"/>
                </a:lnTo>
                <a:lnTo>
                  <a:pt x="500" y="0"/>
                </a:lnTo>
              </a:path>
            </a:pathLst>
          </a:custGeom>
          <a:solidFill>
            <a:srgbClr val="87007A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ea typeface="ＭＳ Ｐゴシック" pitchFamily="34" charset="-128"/>
              <a:cs typeface="+mn-cs"/>
            </a:endParaRPr>
          </a:p>
        </p:txBody>
      </p:sp>
      <p:sp>
        <p:nvSpPr>
          <p:cNvPr id="221220" name="Freeform 36"/>
          <p:cNvSpPr>
            <a:spLocks/>
          </p:cNvSpPr>
          <p:nvPr/>
        </p:nvSpPr>
        <p:spPr bwMode="auto">
          <a:xfrm>
            <a:off x="4319588" y="6294438"/>
            <a:ext cx="795337" cy="49212"/>
          </a:xfrm>
          <a:custGeom>
            <a:avLst/>
            <a:gdLst/>
            <a:ahLst/>
            <a:cxnLst>
              <a:cxn ang="0">
                <a:pos x="500" y="0"/>
              </a:cxn>
              <a:cxn ang="0">
                <a:pos x="0" y="0"/>
              </a:cxn>
              <a:cxn ang="0">
                <a:pos x="0" y="30"/>
              </a:cxn>
              <a:cxn ang="0">
                <a:pos x="500" y="30"/>
              </a:cxn>
              <a:cxn ang="0">
                <a:pos x="500" y="0"/>
              </a:cxn>
            </a:cxnLst>
            <a:rect l="0" t="0" r="r" b="b"/>
            <a:pathLst>
              <a:path w="501" h="31">
                <a:moveTo>
                  <a:pt x="500" y="0"/>
                </a:moveTo>
                <a:lnTo>
                  <a:pt x="0" y="0"/>
                </a:lnTo>
                <a:lnTo>
                  <a:pt x="0" y="30"/>
                </a:lnTo>
                <a:lnTo>
                  <a:pt x="500" y="30"/>
                </a:lnTo>
                <a:lnTo>
                  <a:pt x="500" y="0"/>
                </a:lnTo>
              </a:path>
            </a:pathLst>
          </a:custGeom>
          <a:solidFill>
            <a:srgbClr val="94006E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ea typeface="ＭＳ Ｐゴシック" pitchFamily="34" charset="-128"/>
              <a:cs typeface="+mn-cs"/>
            </a:endParaRPr>
          </a:p>
        </p:txBody>
      </p:sp>
      <p:sp>
        <p:nvSpPr>
          <p:cNvPr id="221221" name="Freeform 37"/>
          <p:cNvSpPr>
            <a:spLocks/>
          </p:cNvSpPr>
          <p:nvPr/>
        </p:nvSpPr>
        <p:spPr bwMode="auto">
          <a:xfrm>
            <a:off x="3914775" y="6294438"/>
            <a:ext cx="796925" cy="49212"/>
          </a:xfrm>
          <a:custGeom>
            <a:avLst/>
            <a:gdLst/>
            <a:ahLst/>
            <a:cxnLst>
              <a:cxn ang="0">
                <a:pos x="501" y="0"/>
              </a:cxn>
              <a:cxn ang="0">
                <a:pos x="0" y="0"/>
              </a:cxn>
              <a:cxn ang="0">
                <a:pos x="0" y="30"/>
              </a:cxn>
              <a:cxn ang="0">
                <a:pos x="501" y="30"/>
              </a:cxn>
              <a:cxn ang="0">
                <a:pos x="501" y="0"/>
              </a:cxn>
            </a:cxnLst>
            <a:rect l="0" t="0" r="r" b="b"/>
            <a:pathLst>
              <a:path w="502" h="31">
                <a:moveTo>
                  <a:pt x="501" y="0"/>
                </a:moveTo>
                <a:lnTo>
                  <a:pt x="0" y="0"/>
                </a:lnTo>
                <a:lnTo>
                  <a:pt x="0" y="30"/>
                </a:lnTo>
                <a:lnTo>
                  <a:pt x="501" y="30"/>
                </a:lnTo>
                <a:lnTo>
                  <a:pt x="501" y="0"/>
                </a:lnTo>
              </a:path>
            </a:pathLst>
          </a:custGeom>
          <a:solidFill>
            <a:srgbClr val="A1005F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ea typeface="ＭＳ Ｐゴシック" pitchFamily="34" charset="-128"/>
              <a:cs typeface="+mn-cs"/>
            </a:endParaRPr>
          </a:p>
        </p:txBody>
      </p:sp>
      <p:sp>
        <p:nvSpPr>
          <p:cNvPr id="221222" name="Freeform 38"/>
          <p:cNvSpPr>
            <a:spLocks/>
          </p:cNvSpPr>
          <p:nvPr/>
        </p:nvSpPr>
        <p:spPr bwMode="auto">
          <a:xfrm>
            <a:off x="3508375" y="6294438"/>
            <a:ext cx="793750" cy="49212"/>
          </a:xfrm>
          <a:custGeom>
            <a:avLst/>
            <a:gdLst/>
            <a:ahLst/>
            <a:cxnLst>
              <a:cxn ang="0">
                <a:pos x="499" y="0"/>
              </a:cxn>
              <a:cxn ang="0">
                <a:pos x="0" y="0"/>
              </a:cxn>
              <a:cxn ang="0">
                <a:pos x="0" y="30"/>
              </a:cxn>
              <a:cxn ang="0">
                <a:pos x="499" y="30"/>
              </a:cxn>
              <a:cxn ang="0">
                <a:pos x="499" y="0"/>
              </a:cxn>
            </a:cxnLst>
            <a:rect l="0" t="0" r="r" b="b"/>
            <a:pathLst>
              <a:path w="500" h="31">
                <a:moveTo>
                  <a:pt x="499" y="0"/>
                </a:moveTo>
                <a:lnTo>
                  <a:pt x="0" y="0"/>
                </a:lnTo>
                <a:lnTo>
                  <a:pt x="0" y="30"/>
                </a:lnTo>
                <a:lnTo>
                  <a:pt x="499" y="30"/>
                </a:lnTo>
                <a:lnTo>
                  <a:pt x="499" y="0"/>
                </a:lnTo>
              </a:path>
            </a:pathLst>
          </a:custGeom>
          <a:solidFill>
            <a:srgbClr val="AD0051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ea typeface="ＭＳ Ｐゴシック" pitchFamily="34" charset="-128"/>
              <a:cs typeface="+mn-cs"/>
            </a:endParaRPr>
          </a:p>
        </p:txBody>
      </p:sp>
      <p:sp>
        <p:nvSpPr>
          <p:cNvPr id="221223" name="Freeform 39"/>
          <p:cNvSpPr>
            <a:spLocks/>
          </p:cNvSpPr>
          <p:nvPr/>
        </p:nvSpPr>
        <p:spPr bwMode="auto">
          <a:xfrm>
            <a:off x="3101975" y="6294438"/>
            <a:ext cx="793750" cy="49212"/>
          </a:xfrm>
          <a:custGeom>
            <a:avLst/>
            <a:gdLst/>
            <a:ahLst/>
            <a:cxnLst>
              <a:cxn ang="0">
                <a:pos x="499" y="0"/>
              </a:cxn>
              <a:cxn ang="0">
                <a:pos x="0" y="0"/>
              </a:cxn>
              <a:cxn ang="0">
                <a:pos x="0" y="30"/>
              </a:cxn>
              <a:cxn ang="0">
                <a:pos x="499" y="30"/>
              </a:cxn>
              <a:cxn ang="0">
                <a:pos x="499" y="0"/>
              </a:cxn>
            </a:cxnLst>
            <a:rect l="0" t="0" r="r" b="b"/>
            <a:pathLst>
              <a:path w="500" h="31">
                <a:moveTo>
                  <a:pt x="499" y="0"/>
                </a:moveTo>
                <a:lnTo>
                  <a:pt x="0" y="0"/>
                </a:lnTo>
                <a:lnTo>
                  <a:pt x="0" y="30"/>
                </a:lnTo>
                <a:lnTo>
                  <a:pt x="499" y="30"/>
                </a:lnTo>
                <a:lnTo>
                  <a:pt x="499" y="0"/>
                </a:lnTo>
              </a:path>
            </a:pathLst>
          </a:custGeom>
          <a:solidFill>
            <a:srgbClr val="BA0042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ea typeface="ＭＳ Ｐゴシック" pitchFamily="34" charset="-128"/>
              <a:cs typeface="+mn-cs"/>
            </a:endParaRPr>
          </a:p>
        </p:txBody>
      </p:sp>
      <p:sp>
        <p:nvSpPr>
          <p:cNvPr id="221224" name="Freeform 40"/>
          <p:cNvSpPr>
            <a:spLocks/>
          </p:cNvSpPr>
          <p:nvPr/>
        </p:nvSpPr>
        <p:spPr bwMode="auto">
          <a:xfrm>
            <a:off x="2698750" y="6294438"/>
            <a:ext cx="793750" cy="49212"/>
          </a:xfrm>
          <a:custGeom>
            <a:avLst/>
            <a:gdLst/>
            <a:ahLst/>
            <a:cxnLst>
              <a:cxn ang="0">
                <a:pos x="499" y="0"/>
              </a:cxn>
              <a:cxn ang="0">
                <a:pos x="0" y="0"/>
              </a:cxn>
              <a:cxn ang="0">
                <a:pos x="0" y="30"/>
              </a:cxn>
              <a:cxn ang="0">
                <a:pos x="499" y="30"/>
              </a:cxn>
              <a:cxn ang="0">
                <a:pos x="499" y="0"/>
              </a:cxn>
            </a:cxnLst>
            <a:rect l="0" t="0" r="r" b="b"/>
            <a:pathLst>
              <a:path w="500" h="31">
                <a:moveTo>
                  <a:pt x="499" y="0"/>
                </a:moveTo>
                <a:lnTo>
                  <a:pt x="0" y="0"/>
                </a:lnTo>
                <a:lnTo>
                  <a:pt x="0" y="30"/>
                </a:lnTo>
                <a:lnTo>
                  <a:pt x="499" y="30"/>
                </a:lnTo>
                <a:lnTo>
                  <a:pt x="499" y="0"/>
                </a:lnTo>
              </a:path>
            </a:pathLst>
          </a:custGeom>
          <a:solidFill>
            <a:srgbClr val="C90035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ea typeface="ＭＳ Ｐゴシック" pitchFamily="34" charset="-128"/>
              <a:cs typeface="+mn-cs"/>
            </a:endParaRPr>
          </a:p>
        </p:txBody>
      </p:sp>
      <p:sp>
        <p:nvSpPr>
          <p:cNvPr id="221225" name="Freeform 41"/>
          <p:cNvSpPr>
            <a:spLocks/>
          </p:cNvSpPr>
          <p:nvPr/>
        </p:nvSpPr>
        <p:spPr bwMode="auto">
          <a:xfrm>
            <a:off x="2289175" y="6294438"/>
            <a:ext cx="798513" cy="49212"/>
          </a:xfrm>
          <a:custGeom>
            <a:avLst/>
            <a:gdLst/>
            <a:ahLst/>
            <a:cxnLst>
              <a:cxn ang="0">
                <a:pos x="502" y="0"/>
              </a:cxn>
              <a:cxn ang="0">
                <a:pos x="0" y="0"/>
              </a:cxn>
              <a:cxn ang="0">
                <a:pos x="0" y="30"/>
              </a:cxn>
              <a:cxn ang="0">
                <a:pos x="502" y="30"/>
              </a:cxn>
              <a:cxn ang="0">
                <a:pos x="502" y="0"/>
              </a:cxn>
            </a:cxnLst>
            <a:rect l="0" t="0" r="r" b="b"/>
            <a:pathLst>
              <a:path w="503" h="31">
                <a:moveTo>
                  <a:pt x="502" y="0"/>
                </a:moveTo>
                <a:lnTo>
                  <a:pt x="0" y="0"/>
                </a:lnTo>
                <a:lnTo>
                  <a:pt x="0" y="30"/>
                </a:lnTo>
                <a:lnTo>
                  <a:pt x="502" y="30"/>
                </a:lnTo>
                <a:lnTo>
                  <a:pt x="502" y="0"/>
                </a:lnTo>
              </a:path>
            </a:pathLst>
          </a:custGeom>
          <a:solidFill>
            <a:srgbClr val="D60029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ea typeface="ＭＳ Ｐゴシック" pitchFamily="34" charset="-128"/>
              <a:cs typeface="+mn-cs"/>
            </a:endParaRPr>
          </a:p>
        </p:txBody>
      </p:sp>
      <p:sp>
        <p:nvSpPr>
          <p:cNvPr id="221226" name="Freeform 42"/>
          <p:cNvSpPr>
            <a:spLocks/>
          </p:cNvSpPr>
          <p:nvPr/>
        </p:nvSpPr>
        <p:spPr bwMode="auto">
          <a:xfrm>
            <a:off x="1238250" y="6294438"/>
            <a:ext cx="1096963" cy="49212"/>
          </a:xfrm>
          <a:custGeom>
            <a:avLst/>
            <a:gdLst/>
            <a:ahLst/>
            <a:cxnLst>
              <a:cxn ang="0">
                <a:pos x="508" y="0"/>
              </a:cxn>
              <a:cxn ang="0">
                <a:pos x="0" y="0"/>
              </a:cxn>
              <a:cxn ang="0">
                <a:pos x="0" y="30"/>
              </a:cxn>
              <a:cxn ang="0">
                <a:pos x="508" y="30"/>
              </a:cxn>
              <a:cxn ang="0">
                <a:pos x="508" y="0"/>
              </a:cxn>
            </a:cxnLst>
            <a:rect l="0" t="0" r="r" b="b"/>
            <a:pathLst>
              <a:path w="509" h="31">
                <a:moveTo>
                  <a:pt x="508" y="0"/>
                </a:moveTo>
                <a:lnTo>
                  <a:pt x="0" y="0"/>
                </a:lnTo>
                <a:lnTo>
                  <a:pt x="0" y="30"/>
                </a:lnTo>
                <a:lnTo>
                  <a:pt x="508" y="30"/>
                </a:lnTo>
                <a:lnTo>
                  <a:pt x="508" y="0"/>
                </a:lnTo>
              </a:path>
            </a:pathLst>
          </a:custGeom>
          <a:solidFill>
            <a:srgbClr val="E3001A"/>
          </a:solidFill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ea typeface="ＭＳ Ｐゴシック" pitchFamily="34" charset="-128"/>
              <a:cs typeface="+mn-cs"/>
            </a:endParaRPr>
          </a:p>
        </p:txBody>
      </p:sp>
      <p:sp>
        <p:nvSpPr>
          <p:cNvPr id="221227" name="Text Box 43"/>
          <p:cNvSpPr txBox="1">
            <a:spLocks noChangeArrowheads="1"/>
          </p:cNvSpPr>
          <p:nvPr/>
        </p:nvSpPr>
        <p:spPr bwMode="auto">
          <a:xfrm>
            <a:off x="8342313" y="6329363"/>
            <a:ext cx="5000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C589DF56-BCF3-44CC-9D3E-169204C4E50C}" type="slidenum">
              <a:rPr lang="en-US" sz="1200" b="1">
                <a:latin typeface="Arial" charset="0"/>
                <a:ea typeface="ＭＳ Ｐゴシック" pitchFamily="34" charset="-128"/>
                <a:cs typeface="+mn-cs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sz="1200" b="1"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ransition xmlns:p14="http://schemas.microsoft.com/office/powerpoint/2010/main"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ＭＳ Ｐゴシック" pitchFamily="-109" charset="-128"/>
          <a:cs typeface="ＭＳ Ｐゴシック" pitchFamily="-109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9pPr>
    </p:titleStyle>
    <p:bodyStyle>
      <a:lvl1pPr marL="169863" indent="-169863" algn="l" rtl="0" eaLnBrk="1" fontAlgn="base" hangingPunct="1">
        <a:spcBef>
          <a:spcPts val="1075"/>
        </a:spcBef>
        <a:spcAft>
          <a:spcPct val="0"/>
        </a:spcAft>
        <a:buClr>
          <a:srgbClr val="FF0000"/>
        </a:buClr>
        <a:buSzPct val="117000"/>
        <a:buChar char="•"/>
        <a:defRPr sz="2400" b="1">
          <a:solidFill>
            <a:schemeClr val="tx1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Clr>
          <a:srgbClr val="FF0000"/>
        </a:buClr>
        <a:buFont typeface="Wingdings" pitchFamily="2" charset="2"/>
        <a:buChar char="Ø"/>
        <a:defRPr sz="2000" b="1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2pPr>
      <a:lvl3pPr marL="1143000" indent="-228600" algn="l" rtl="0" eaLnBrk="1" fontAlgn="base" hangingPunct="1">
        <a:spcBef>
          <a:spcPts val="600"/>
        </a:spcBef>
        <a:spcAft>
          <a:spcPct val="0"/>
        </a:spcAft>
        <a:buClr>
          <a:srgbClr val="FF0000"/>
        </a:buClr>
        <a:buFont typeface="Wingdings" pitchFamily="2" charset="2"/>
        <a:buChar char="ü"/>
        <a:defRPr sz="1600" b="1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3pPr>
      <a:lvl4pPr marL="1600200" indent="-228600" algn="l" rtl="0" eaLnBrk="1" fontAlgn="base" hangingPunct="1">
        <a:spcBef>
          <a:spcPts val="600"/>
        </a:spcBef>
        <a:spcAft>
          <a:spcPct val="0"/>
        </a:spcAft>
        <a:buClr>
          <a:srgbClr val="FF0000"/>
        </a:buClr>
        <a:buChar char="–"/>
        <a:defRPr sz="1600" b="1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Clr>
          <a:srgbClr val="FF0000"/>
        </a:buClr>
        <a:buChar char="»"/>
        <a:defRPr sz="1600" b="1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Char char="»"/>
        <a:defRPr sz="1400">
          <a:solidFill>
            <a:schemeClr val="tx1"/>
          </a:solidFill>
          <a:latin typeface="+mn-lt"/>
          <a:ea typeface="ＭＳ Ｐゴシック" pitchFamily="-109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Char char="»"/>
        <a:defRPr sz="1400">
          <a:solidFill>
            <a:schemeClr val="tx1"/>
          </a:solidFill>
          <a:latin typeface="+mn-lt"/>
          <a:ea typeface="ＭＳ Ｐゴシック" pitchFamily="-109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Char char="»"/>
        <a:defRPr sz="1400">
          <a:solidFill>
            <a:schemeClr val="tx1"/>
          </a:solidFill>
          <a:latin typeface="+mn-lt"/>
          <a:ea typeface="ＭＳ Ｐゴシック" pitchFamily="-109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Char char="»"/>
        <a:defRPr sz="1400">
          <a:solidFill>
            <a:schemeClr val="tx1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A33A8EFF-CC7C-4228-A499-A50CE1260ABD}" type="datetimeFigureOut">
              <a:rPr lang="en-US" i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7/18/16</a:t>
            </a:fld>
            <a:endParaRPr lang="en-US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6A59936-55AD-485C-A3C5-AAC0A156E1D1}" type="slidenum">
              <a:rPr lang="en-US" i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i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090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microsoft.com/office/2007/relationships/hdphoto" Target="../media/hdphoto1.wdp"/><Relationship Id="rId7" Type="http://schemas.openxmlformats.org/officeDocument/2006/relationships/image" Target="../media/image55.png"/><Relationship Id="rId8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emf"/><Relationship Id="rId7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jpe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Relationship Id="rId3" Type="http://schemas.openxmlformats.org/officeDocument/2006/relationships/image" Target="../media/image7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8" Type="http://schemas.openxmlformats.org/officeDocument/2006/relationships/image" Target="../media/image76.emf"/><Relationship Id="rId9" Type="http://schemas.openxmlformats.org/officeDocument/2006/relationships/image" Target="../media/image77.emf"/><Relationship Id="rId10" Type="http://schemas.openxmlformats.org/officeDocument/2006/relationships/image" Target="../media/image78.emf"/><Relationship Id="rId11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microsoft.com/office/2007/relationships/hdphoto" Target="../media/hdphoto2.wdp"/><Relationship Id="rId5" Type="http://schemas.openxmlformats.org/officeDocument/2006/relationships/image" Target="../media/image55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gif"/><Relationship Id="rId3" Type="http://schemas.openxmlformats.org/officeDocument/2006/relationships/image" Target="../media/image85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image" Target="../media/image11.jpe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Word_97_-_2004_Document1.doc"/><Relationship Id="rId12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4.png"/><Relationship Id="rId5" Type="http://schemas.openxmlformats.org/officeDocument/2006/relationships/image" Target="../media/image15.wmf"/><Relationship Id="rId6" Type="http://schemas.openxmlformats.org/officeDocument/2006/relationships/image" Target="../media/image16.png"/><Relationship Id="rId7" Type="http://schemas.openxmlformats.org/officeDocument/2006/relationships/image" Target="../media/image17.wmf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emf"/><Relationship Id="rId8" Type="http://schemas.openxmlformats.org/officeDocument/2006/relationships/image" Target="../media/image26.jpeg"/><Relationship Id="rId9" Type="http://schemas.openxmlformats.org/officeDocument/2006/relationships/image" Target="../media/image27.emf"/><Relationship Id="rId10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41.jpg"/><Relationship Id="rId5" Type="http://schemas.openxmlformats.org/officeDocument/2006/relationships/image" Target="../media/image42.gif"/><Relationship Id="rId6" Type="http://schemas.openxmlformats.org/officeDocument/2006/relationships/image" Target="../media/image43.jpeg"/><Relationship Id="rId7" Type="http://schemas.openxmlformats.org/officeDocument/2006/relationships/image" Target="../media/image44.jpg"/><Relationship Id="rId8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5" Type="http://schemas.openxmlformats.org/officeDocument/2006/relationships/image" Target="../media/image48.jpg"/><Relationship Id="rId6" Type="http://schemas.openxmlformats.org/officeDocument/2006/relationships/image" Target="../media/image49.jpg"/><Relationship Id="rId7" Type="http://schemas.openxmlformats.org/officeDocument/2006/relationships/image" Target="../media/image50.jpg"/><Relationship Id="rId8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4800600"/>
            <a:ext cx="4038600" cy="1524000"/>
          </a:xfrm>
        </p:spPr>
        <p:txBody>
          <a:bodyPr/>
          <a:lstStyle/>
          <a:p>
            <a:pPr algn="ctr">
              <a:spcBef>
                <a:spcPts val="200"/>
              </a:spcBef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Ty Hesser, Matthew Farthing</a:t>
            </a:r>
            <a:endParaRPr lang="en-US" sz="1800" b="0" dirty="0" smtClean="0">
              <a:solidFill>
                <a:schemeClr val="tx1"/>
              </a:solidFill>
            </a:endParaRPr>
          </a:p>
          <a:p>
            <a:pPr algn="ctr">
              <a:spcBef>
                <a:spcPts val="200"/>
              </a:spcBef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Coastal and Hydraulics Laboratory </a:t>
            </a:r>
          </a:p>
          <a:p>
            <a:pPr algn="ctr">
              <a:spcBef>
                <a:spcPts val="200"/>
              </a:spcBef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Engineer Research and Development Center</a:t>
            </a:r>
          </a:p>
          <a:p>
            <a:pPr algn="ctr">
              <a:spcBef>
                <a:spcPts val="200"/>
              </a:spcBef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 algn="ctr">
              <a:spcBef>
                <a:spcPts val="200"/>
              </a:spcBef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4800600"/>
            <a:ext cx="4191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404040"/>
              </a:buClr>
              <a:buSzTx/>
              <a:buFont typeface="Arial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Lea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 Jenkins</a:t>
            </a:r>
          </a:p>
          <a:p>
            <a:pPr marL="342900" lvl="0" indent="-342900" algn="ctr">
              <a:spcBef>
                <a:spcPts val="800"/>
              </a:spcBef>
              <a:buClr>
                <a:srgbClr val="404040"/>
              </a:buClr>
            </a:pPr>
            <a:r>
              <a:rPr lang="en-US" sz="1800" i="0" dirty="0" smtClean="0">
                <a:latin typeface="+mn-lt"/>
              </a:rPr>
              <a:t>Department of Mathematical Sciences</a:t>
            </a:r>
          </a:p>
          <a:p>
            <a:pPr marL="342900" lvl="0" indent="-342900" algn="ctr">
              <a:spcBef>
                <a:spcPts val="800"/>
              </a:spcBef>
              <a:buClr>
                <a:srgbClr val="404040"/>
              </a:buClr>
            </a:pPr>
            <a:r>
              <a:rPr lang="en-US" sz="1800" i="0" dirty="0" smtClean="0">
                <a:latin typeface="+mn-lt"/>
              </a:rPr>
              <a:t> Clemson University</a:t>
            </a:r>
          </a:p>
          <a:p>
            <a:pPr marL="342900" lvl="0" indent="-342900" algn="ctr">
              <a:spcBef>
                <a:spcPts val="800"/>
              </a:spcBef>
              <a:buClr>
                <a:srgbClr val="404040"/>
              </a:buClr>
            </a:pPr>
            <a:r>
              <a:rPr lang="en-US" sz="1800" i="0" dirty="0" smtClean="0">
                <a:latin typeface="+mn-lt"/>
              </a:rPr>
              <a:t> 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404040"/>
              </a:buClr>
              <a:buSzTx/>
              <a:buFont typeface="Arial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0" y="2590800"/>
            <a:ext cx="65532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lang="en-US" sz="2400" i="0" dirty="0" smtClean="0">
                <a:latin typeface="+mn-lt"/>
              </a:rPr>
              <a:t>2016 </a:t>
            </a:r>
            <a:r>
              <a:rPr lang="en-US" sz="2400" i="0" dirty="0" smtClean="0">
                <a:latin typeface="+mn-lt"/>
              </a:rPr>
              <a:t>Industrial Math/Stat Modeling Workshop for Graduate Students</a:t>
            </a:r>
          </a:p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lang="en-US" sz="2400" i="0" dirty="0" smtClean="0">
                <a:latin typeface="+mn-lt"/>
              </a:rPr>
              <a:t> Raleigh, North Carolina</a:t>
            </a:r>
          </a:p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lang="en-US" sz="2400" i="0" dirty="0" smtClean="0">
                <a:latin typeface="+mn-lt"/>
              </a:rPr>
              <a:t>07/</a:t>
            </a:r>
            <a:r>
              <a:rPr lang="en-US" sz="2400" i="0" dirty="0" smtClean="0">
                <a:latin typeface="+mn-lt"/>
              </a:rPr>
              <a:t>19/2016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81000" y="838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lang="en-US" sz="2400" i="0" dirty="0" smtClean="0">
                <a:latin typeface="+mn-lt"/>
              </a:rPr>
              <a:t>Using Remote Sensing </a:t>
            </a:r>
            <a:r>
              <a:rPr lang="en-US" sz="2400" i="0" dirty="0">
                <a:latin typeface="+mn-lt"/>
              </a:rPr>
              <a:t>for Bathymetry </a:t>
            </a:r>
            <a:r>
              <a:rPr lang="en-US" sz="2400" i="0" dirty="0" smtClean="0">
                <a:latin typeface="+mn-lt"/>
              </a:rPr>
              <a:t>Estimation </a:t>
            </a:r>
            <a:r>
              <a:rPr lang="en-US" sz="2400" i="0" dirty="0">
                <a:latin typeface="+mn-lt"/>
              </a:rPr>
              <a:t>in </a:t>
            </a:r>
            <a:r>
              <a:rPr lang="en-US" sz="2400" i="0" dirty="0" smtClean="0">
                <a:latin typeface="+mn-lt"/>
              </a:rPr>
              <a:t>Coastal Environments.</a:t>
            </a:r>
            <a:endParaRPr lang="en-US" sz="2400" i="0" dirty="0" smtClean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3962400" y="1676400"/>
            <a:ext cx="457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48768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Sensing in the </a:t>
            </a:r>
            <a:br>
              <a:rPr lang="en-US" sz="3200" dirty="0" smtClean="0">
                <a:solidFill>
                  <a:srgbClr val="000000"/>
                </a:solidFill>
              </a:rPr>
            </a:br>
            <a:r>
              <a:rPr lang="en-US" sz="3200" dirty="0" smtClean="0">
                <a:solidFill>
                  <a:srgbClr val="000000"/>
                </a:solidFill>
              </a:rPr>
              <a:t>Littoral Zone </a:t>
            </a:r>
            <a:endParaRPr lang="en-US" sz="3200" dirty="0">
              <a:solidFill>
                <a:srgbClr val="000000"/>
              </a:solidFill>
            </a:endParaRPr>
          </a:p>
        </p:txBody>
      </p:sp>
      <p:pic>
        <p:nvPicPr>
          <p:cNvPr id="5" name="Picture 2" descr="C:\Documents and Settings\u4hf9jem\My Documents\projects\ROAMS\New River Inlet January 2012 with LARC contours.jpg"/>
          <p:cNvPicPr>
            <a:picLocks noChangeAspect="1" noChangeArrowheads="1"/>
          </p:cNvPicPr>
          <p:nvPr/>
        </p:nvPicPr>
        <p:blipFill>
          <a:blip r:embed="rId3"/>
          <a:srcRect l="18243" r="17567" b="20802"/>
          <a:stretch>
            <a:fillRect/>
          </a:stretch>
        </p:blipFill>
        <p:spPr bwMode="auto">
          <a:xfrm>
            <a:off x="3746804" y="1478191"/>
            <a:ext cx="2974220" cy="2711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3581400" cy="41148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b="0" dirty="0" smtClean="0"/>
              <a:t>Surface wave characteristics and topography from mounted </a:t>
            </a:r>
            <a:r>
              <a:rPr lang="en-US" sz="1800" b="0" dirty="0" err="1" smtClean="0"/>
              <a:t>LiDAR</a:t>
            </a:r>
            <a:r>
              <a:rPr lang="en-US" sz="1800" b="0" dirty="0" smtClean="0"/>
              <a:t> and radar stations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b="0" dirty="0" smtClean="0"/>
              <a:t>Surface wave characteristics from photogrammetric and LIDAR airborne platforms (manned and unmanned vehicles)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b="0" dirty="0" smtClean="0"/>
              <a:t>Satellites</a:t>
            </a:r>
            <a:endParaRPr lang="en-US" sz="1800" b="0" dirty="0" smtClean="0"/>
          </a:p>
        </p:txBody>
      </p:sp>
      <p:pic>
        <p:nvPicPr>
          <p:cNvPr id="14" name="Picture 13" descr="merged_images.pn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721024" y="1962864"/>
            <a:ext cx="2154664" cy="3596085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236" t="27552" r="25281" b="39203"/>
          <a:stretch/>
        </p:blipFill>
        <p:spPr bwMode="auto">
          <a:xfrm>
            <a:off x="4553608" y="4189855"/>
            <a:ext cx="2167416" cy="14229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merge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77310" y="5558949"/>
            <a:ext cx="8537774" cy="729813"/>
          </a:xfrm>
          <a:prstGeom prst="rect">
            <a:avLst/>
          </a:prstGeom>
        </p:spPr>
      </p:pic>
      <p:pic>
        <p:nvPicPr>
          <p:cNvPr id="16" name="Picture 15" descr="lidar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52" y="335443"/>
            <a:ext cx="2319536" cy="16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‘Direct’ Inversion Techniques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4648200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 smtClean="0">
                <a:latin typeface="+mn-lt"/>
              </a:rPr>
              <a:t>Estimated bathymetry using image analysis to extract wave angle and speed and assuming simplified linear wave theory</a:t>
            </a:r>
            <a:endParaRPr lang="en-US" sz="1600" i="0" dirty="0">
              <a:latin typeface="+mn-l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-304800" y="867567"/>
            <a:ext cx="7467600" cy="3796185"/>
            <a:chOff x="-304800" y="867567"/>
            <a:chExt cx="7467600" cy="3796185"/>
          </a:xfrm>
        </p:grpSpPr>
        <p:pic>
          <p:nvPicPr>
            <p:cNvPr id="5" name="Picture 4" descr="KHEarl_0to2000m_gridnode231as121xs_radonparts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152400" y="3124200"/>
              <a:ext cx="7010400" cy="1539552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-304800" y="867567"/>
              <a:ext cx="4800600" cy="2286000"/>
              <a:chOff x="0" y="867567"/>
              <a:chExt cx="4800600" cy="2286000"/>
            </a:xfrm>
          </p:grpSpPr>
          <p:pic>
            <p:nvPicPr>
              <p:cNvPr id="4" name="Picture 3" descr="radar_timestacks.png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867567"/>
                <a:ext cx="4800600" cy="2141479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/>
              <p:nvPr/>
            </p:nvCxnSpPr>
            <p:spPr>
              <a:xfrm flipH="1">
                <a:off x="1600200" y="1553367"/>
                <a:ext cx="1066802" cy="160020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>
                <a:off x="2667000" y="1934367"/>
                <a:ext cx="228600" cy="121920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/>
              <p:cNvSpPr/>
              <p:nvPr/>
            </p:nvSpPr>
            <p:spPr>
              <a:xfrm rot="20899516">
                <a:off x="2639548" y="1395841"/>
                <a:ext cx="209947" cy="20994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C00000"/>
                </a:solidFill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20899516">
                <a:off x="2519517" y="1796709"/>
                <a:ext cx="292963" cy="29296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C00000"/>
                </a:solidFill>
              </a:ln>
              <a:scene3d>
                <a:camera prst="isometricOffAxis1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2" name="Picture 21" descr="Screen Shot 2015-06-30 at 1.58.17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914400"/>
            <a:ext cx="3103498" cy="2243424"/>
          </a:xfrm>
          <a:prstGeom prst="rect">
            <a:avLst/>
          </a:prstGeom>
        </p:spPr>
      </p:pic>
      <p:pic>
        <p:nvPicPr>
          <p:cNvPr id="23" name="Picture 22" descr="Screen Shot 2015-06-30 at 1.58.43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838200"/>
            <a:ext cx="558661" cy="2362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486400" y="3429000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 smtClean="0">
                <a:latin typeface="+mn-lt"/>
              </a:rPr>
              <a:t>Estimation of depth from linear regression of blue and green reflectance</a:t>
            </a:r>
            <a:endParaRPr lang="en-US" sz="1600" i="0" dirty="0">
              <a:latin typeface="+mn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4343400"/>
            <a:ext cx="2527300" cy="903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5334000"/>
            <a:ext cx="284988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181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r>
              <a:rPr lang="en-US" dirty="0" smtClean="0"/>
              <a:t>Remote Measurements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3505200"/>
            <a:ext cx="2956560" cy="2286000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surface_current_pictu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96000" y="3581400"/>
            <a:ext cx="2743200" cy="20610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81600" y="5791200"/>
            <a:ext cx="3212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 smtClean="0">
                <a:latin typeface="+mj-lt"/>
              </a:rPr>
              <a:t>Thermal IR for locating surface eddies</a:t>
            </a:r>
            <a:endParaRPr lang="en-US" sz="1400" i="0" dirty="0">
              <a:latin typeface="+mj-lt"/>
            </a:endParaRPr>
          </a:p>
        </p:txBody>
      </p:sp>
      <p:pic>
        <p:nvPicPr>
          <p:cNvPr id="8" name="Picture 7" descr="2014-03-12_18_12_43.pn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4800" y="3581400"/>
            <a:ext cx="1592431" cy="2068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143000" y="5791200"/>
            <a:ext cx="2068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 smtClean="0">
                <a:latin typeface="+mn-lt"/>
              </a:rPr>
              <a:t>Wave Breaking Dissipation from Radar </a:t>
            </a:r>
            <a:endParaRPr lang="en-US" sz="1200" i="0" dirty="0">
              <a:latin typeface="+mn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4800" y="1066800"/>
            <a:ext cx="4172937" cy="2136577"/>
            <a:chOff x="4800600" y="1295400"/>
            <a:chExt cx="4172937" cy="2136577"/>
          </a:xfrm>
        </p:grpSpPr>
        <p:sp>
          <p:nvSpPr>
            <p:cNvPr id="10" name="TextBox 9"/>
            <p:cNvSpPr txBox="1"/>
            <p:nvPr/>
          </p:nvSpPr>
          <p:spPr>
            <a:xfrm>
              <a:off x="4800600" y="3124200"/>
              <a:ext cx="41729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0" dirty="0" smtClean="0">
                  <a:latin typeface="+mn-lt"/>
                </a:rPr>
                <a:t>Optical (blue) and IR measurements from Landsat </a:t>
              </a:r>
              <a:endParaRPr lang="en-US" sz="1400" i="0" dirty="0">
                <a:latin typeface="+mn-lt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800600" y="1295400"/>
              <a:ext cx="3810000" cy="1600200"/>
              <a:chOff x="4648200" y="1600200"/>
              <a:chExt cx="3810000" cy="1600200"/>
            </a:xfrm>
          </p:grpSpPr>
          <p:pic>
            <p:nvPicPr>
              <p:cNvPr id="12" name="Picture 11" descr="figure_1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00" y="1600200"/>
                <a:ext cx="1955800" cy="1466850"/>
              </a:xfrm>
              <a:prstGeom prst="rect">
                <a:avLst/>
              </a:prstGeom>
            </p:spPr>
          </p:pic>
          <p:pic>
            <p:nvPicPr>
              <p:cNvPr id="13" name="Picture 12" descr="figure_1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4600" y="1600200"/>
                <a:ext cx="2133600" cy="1600200"/>
              </a:xfrm>
              <a:prstGeom prst="rect">
                <a:avLst/>
              </a:prstGeom>
            </p:spPr>
          </p:pic>
        </p:grpSp>
        <p:pic>
          <p:nvPicPr>
            <p:cNvPr id="9" name="Picture 2" descr="Landsat 7 ico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230828" y="2362200"/>
              <a:ext cx="672895" cy="667512"/>
            </a:xfrm>
            <a:prstGeom prst="rect">
              <a:avLst/>
            </a:prstGeom>
            <a:noFill/>
          </p:spPr>
        </p:pic>
      </p:grpSp>
      <p:sp>
        <p:nvSpPr>
          <p:cNvPr id="16" name="TextBox 15"/>
          <p:cNvSpPr txBox="1"/>
          <p:nvPr/>
        </p:nvSpPr>
        <p:spPr>
          <a:xfrm>
            <a:off x="4572000" y="1143000"/>
            <a:ext cx="4572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 smtClean="0">
                <a:latin typeface="+mn-lt"/>
              </a:rPr>
              <a:t>When we can’t afford in-situ measurements, we can try to estimate bathymetry from remotely sensed data.</a:t>
            </a:r>
          </a:p>
          <a:p>
            <a:endParaRPr lang="en-US" sz="1800" i="0" dirty="0">
              <a:latin typeface="+mn-lt"/>
            </a:endParaRPr>
          </a:p>
          <a:p>
            <a:r>
              <a:rPr lang="en-US" sz="1800" i="0" dirty="0" smtClean="0">
                <a:latin typeface="+mn-lt"/>
              </a:rPr>
              <a:t>Remote --- satellite platform</a:t>
            </a:r>
          </a:p>
          <a:p>
            <a:r>
              <a:rPr lang="en-US" sz="1800" i="0" dirty="0" smtClean="0">
                <a:latin typeface="+mn-lt"/>
              </a:rPr>
              <a:t>Standoff --- airborne platform</a:t>
            </a:r>
            <a:endParaRPr lang="en-US" sz="1800" i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2247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</a:t>
            </a:r>
            <a:r>
              <a:rPr lang="en-US" dirty="0"/>
              <a:t>S</a:t>
            </a:r>
            <a:r>
              <a:rPr lang="en-US" dirty="0" smtClean="0"/>
              <a:t>ome of the Issues?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408" r="2408"/>
          <a:stretch>
            <a:fillRect/>
          </a:stretch>
        </p:blipFill>
        <p:spPr bwMode="auto">
          <a:xfrm>
            <a:off x="533400" y="3352800"/>
            <a:ext cx="2918426" cy="1605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914400" y="5029200"/>
            <a:ext cx="2209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 smtClean="0">
                <a:latin typeface="+mn-lt"/>
              </a:rPr>
              <a:t>Example error in an inlet for wave-speed inversion from radar</a:t>
            </a:r>
            <a:endParaRPr lang="en-US" sz="1400" i="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914400"/>
            <a:ext cx="365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 smtClean="0">
                <a:latin typeface="+mn-lt"/>
              </a:rPr>
              <a:t>Limitations of common image-analysis approaches</a:t>
            </a:r>
          </a:p>
          <a:p>
            <a:endParaRPr lang="en-US" sz="1600" i="0" dirty="0" smtClean="0">
              <a:latin typeface="+mn-lt"/>
            </a:endParaRPr>
          </a:p>
          <a:p>
            <a:pPr lvl="1"/>
            <a:r>
              <a:rPr lang="en-US" sz="1400" i="0" dirty="0" smtClean="0">
                <a:latin typeface="+mn-lt"/>
              </a:rPr>
              <a:t>Clarity of water, Clouds, Surf zone</a:t>
            </a:r>
          </a:p>
          <a:p>
            <a:pPr lvl="1"/>
            <a:r>
              <a:rPr lang="en-US" sz="1400" i="0" dirty="0" smtClean="0">
                <a:latin typeface="+mn-lt"/>
              </a:rPr>
              <a:t>Frequency of observation, resolution</a:t>
            </a:r>
          </a:p>
          <a:p>
            <a:endParaRPr lang="en-US" sz="1600" i="0" dirty="0">
              <a:latin typeface="+mn-lt"/>
            </a:endParaRPr>
          </a:p>
          <a:p>
            <a:r>
              <a:rPr lang="en-US" sz="1600" i="0" dirty="0">
                <a:latin typeface="+mn-lt"/>
              </a:rPr>
              <a:t>L</a:t>
            </a:r>
            <a:r>
              <a:rPr lang="en-US" sz="1600" i="0" dirty="0" smtClean="0">
                <a:latin typeface="+mn-lt"/>
              </a:rPr>
              <a:t>inear-wave</a:t>
            </a:r>
            <a:r>
              <a:rPr lang="en-US" sz="1600" i="0" dirty="0">
                <a:latin typeface="+mn-lt"/>
              </a:rPr>
              <a:t> </a:t>
            </a:r>
            <a:r>
              <a:rPr lang="en-US" sz="1600" i="0" dirty="0" smtClean="0">
                <a:latin typeface="+mn-lt"/>
              </a:rPr>
              <a:t>theory approaches fail in areas where wave-current interaction is important</a:t>
            </a:r>
          </a:p>
          <a:p>
            <a:endParaRPr lang="en-US" sz="1400" i="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5800" y="990600"/>
            <a:ext cx="41529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 smtClean="0">
                <a:latin typeface="+mn-lt"/>
              </a:rPr>
              <a:t>Need to increase fidelity of physics to extend the range where inversion is possible (valid)</a:t>
            </a:r>
            <a:endParaRPr lang="en-US" sz="1800" i="0" dirty="0">
              <a:latin typeface="+mn-lt"/>
            </a:endParaRPr>
          </a:p>
          <a:p>
            <a:endParaRPr lang="en-US" sz="1600" i="0" dirty="0" smtClean="0">
              <a:latin typeface="+mn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724400" y="2286000"/>
            <a:ext cx="3002714" cy="3276600"/>
            <a:chOff x="4724400" y="2438400"/>
            <a:chExt cx="3002714" cy="3276600"/>
          </a:xfrm>
        </p:grpSpPr>
        <p:pic>
          <p:nvPicPr>
            <p:cNvPr id="8" name="Picture 7" descr="model_based_inversion_graphic_butler_graham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971800"/>
              <a:ext cx="2832216" cy="2743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181600" y="2438400"/>
              <a:ext cx="2545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0" u="sng" dirty="0">
                  <a:latin typeface="+mn-lt"/>
                </a:rPr>
                <a:t>Model-Based Inversion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19162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Hydrodynamics (Forward Problem)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838200"/>
            <a:ext cx="275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0" u="sng" dirty="0" smtClean="0">
                <a:latin typeface="+mn-lt"/>
              </a:rPr>
              <a:t>Shallow Water Equations</a:t>
            </a:r>
            <a:endParaRPr lang="en-US" sz="1800" i="0" u="sng" dirty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" y="4343400"/>
            <a:ext cx="3332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0" u="sng" dirty="0" smtClean="0">
                <a:latin typeface="+mn-lt"/>
              </a:rPr>
              <a:t>Wave Action Balance Equation</a:t>
            </a:r>
            <a:endParaRPr lang="en-US" sz="1800" i="0" u="sng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8400" y="1676400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95400"/>
            <a:ext cx="4627881" cy="942716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04800" y="2362200"/>
            <a:ext cx="5105400" cy="461665"/>
            <a:chOff x="201816" y="3335774"/>
            <a:chExt cx="5105400" cy="461665"/>
          </a:xfrm>
        </p:grpSpPr>
        <p:sp>
          <p:nvSpPr>
            <p:cNvPr id="25" name="Rectangle 24"/>
            <p:cNvSpPr/>
            <p:nvPr/>
          </p:nvSpPr>
          <p:spPr>
            <a:xfrm>
              <a:off x="201816" y="3335774"/>
              <a:ext cx="10478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i="0" dirty="0" smtClean="0">
                  <a:latin typeface="+mn-lt"/>
                </a:rPr>
                <a:t>where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7923" y="3404183"/>
              <a:ext cx="4029293" cy="388791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1219200"/>
            <a:ext cx="3058160" cy="162571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819400"/>
            <a:ext cx="4661204" cy="129805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400" y="2971800"/>
            <a:ext cx="3733800" cy="102887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4267200" y="4724400"/>
            <a:ext cx="3187700" cy="1485900"/>
            <a:chOff x="4267200" y="4724400"/>
            <a:chExt cx="3187700" cy="1485900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9600" y="4724400"/>
              <a:ext cx="2870200" cy="71120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67200" y="5410200"/>
              <a:ext cx="3187700" cy="80010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013847" y="4724400"/>
            <a:ext cx="2415153" cy="1524000"/>
            <a:chOff x="1013847" y="4724400"/>
            <a:chExt cx="2415153" cy="1524000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09800" y="5410200"/>
              <a:ext cx="1140502" cy="8382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3847" y="4724400"/>
              <a:ext cx="2415153" cy="838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76936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_assi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8200"/>
            <a:ext cx="6172200" cy="29660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1292" y="271246"/>
            <a:ext cx="830810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Model Based Bathymetric Inversion</a:t>
            </a:r>
            <a:endParaRPr lang="en-US" sz="3200" b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57338" y="1076390"/>
            <a:ext cx="29950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44054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en-US" sz="1600" dirty="0">
                <a:solidFill>
                  <a:srgbClr val="000000"/>
                </a:solidFill>
                <a:latin typeface="+mn-lt"/>
                <a:ea typeface="ＭＳ Ｐゴシック"/>
                <a:cs typeface="ＭＳ Ｐゴシック"/>
              </a:rPr>
              <a:t>Estimate depths and other material properties for mobility in the </a:t>
            </a:r>
            <a:r>
              <a:rPr lang="en-US" altLang="en-US" sz="1600" dirty="0" smtClean="0">
                <a:solidFill>
                  <a:srgbClr val="000000"/>
                </a:solidFill>
                <a:latin typeface="+mn-lt"/>
                <a:ea typeface="ＭＳ Ｐゴシック"/>
                <a:cs typeface="ＭＳ Ｐゴシック"/>
              </a:rPr>
              <a:t>near-shore</a:t>
            </a:r>
            <a:endParaRPr lang="en-US" altLang="en-US" sz="1600" dirty="0">
              <a:solidFill>
                <a:srgbClr val="000000"/>
              </a:solidFill>
              <a:latin typeface="+mn-lt"/>
              <a:ea typeface="ＭＳ Ｐゴシック"/>
              <a:cs typeface="ＭＳ Ｐゴシック"/>
            </a:endParaRPr>
          </a:p>
          <a:p>
            <a:pPr marL="285750" indent="-285750" defTabSz="444054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-US" altLang="en-US" sz="1600" dirty="0">
              <a:solidFill>
                <a:srgbClr val="000000"/>
              </a:solidFill>
              <a:latin typeface="+mn-lt"/>
              <a:ea typeface="ＭＳ Ｐゴシック"/>
              <a:cs typeface="ＭＳ Ｐゴシック"/>
            </a:endParaRPr>
          </a:p>
          <a:p>
            <a:pPr marL="285750" indent="-285750" defTabSz="444054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en-US" sz="1600" dirty="0">
                <a:solidFill>
                  <a:srgbClr val="000000"/>
                </a:solidFill>
                <a:latin typeface="+mn-lt"/>
                <a:ea typeface="ＭＳ Ｐゴシック"/>
                <a:cs typeface="ＭＳ Ｐゴシック"/>
              </a:rPr>
              <a:t>Combine direct estimation from measurements with model-based inversion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81000" y="3733800"/>
            <a:ext cx="8458200" cy="1979303"/>
            <a:chOff x="381000" y="3733800"/>
            <a:chExt cx="8458200" cy="1979303"/>
          </a:xfrm>
        </p:grpSpPr>
        <p:grpSp>
          <p:nvGrpSpPr>
            <p:cNvPr id="6" name="Group 5"/>
            <p:cNvGrpSpPr/>
            <p:nvPr/>
          </p:nvGrpSpPr>
          <p:grpSpPr>
            <a:xfrm>
              <a:off x="381000" y="3733800"/>
              <a:ext cx="8458200" cy="1979303"/>
              <a:chOff x="457200" y="4050694"/>
              <a:chExt cx="8068008" cy="1665159"/>
            </a:xfrm>
          </p:grpSpPr>
          <p:pic>
            <p:nvPicPr>
              <p:cNvPr id="7" name="Picture 7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3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236" t="27552" r="25281" b="39203"/>
              <a:stretch/>
            </p:blipFill>
            <p:spPr bwMode="auto">
              <a:xfrm rot="10800000" flipV="1">
                <a:off x="6417350" y="4050694"/>
                <a:ext cx="1664886" cy="971589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8" descr="merged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457200" y="5140495"/>
                <a:ext cx="8068008" cy="575358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8696" y="3922931"/>
              <a:ext cx="3982292" cy="946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78001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Goals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228600" y="990600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800" i="0" dirty="0" smtClean="0">
                <a:latin typeface="+mn-lt"/>
              </a:rPr>
              <a:t>We’d like to be able to estimate the bathymetry in natural environments when we direct measurement is difficult or very costly</a:t>
            </a:r>
            <a:endParaRPr lang="en-US" sz="1800" i="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048000" y="4038600"/>
            <a:ext cx="5715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Font typeface="Arial"/>
              <a:buChar char="•"/>
            </a:pPr>
            <a:r>
              <a:rPr lang="en-US" sz="1800" i="0" dirty="0" smtClean="0">
                <a:latin typeface="+mn-lt"/>
              </a:rPr>
              <a:t>Direct </a:t>
            </a:r>
            <a:r>
              <a:rPr lang="en-US" sz="1800" i="0" dirty="0">
                <a:latin typeface="+mn-lt"/>
              </a:rPr>
              <a:t>estimation of </a:t>
            </a:r>
            <a:r>
              <a:rPr lang="en-US" sz="1800" i="0" dirty="0" smtClean="0">
                <a:latin typeface="+mn-lt"/>
              </a:rPr>
              <a:t>bathymetry from images</a:t>
            </a:r>
          </a:p>
          <a:p>
            <a:pPr marL="0" lvl="1">
              <a:buFont typeface="Arial"/>
              <a:buChar char="•"/>
            </a:pPr>
            <a:endParaRPr lang="en-US" sz="1800" i="0" dirty="0" smtClean="0">
              <a:latin typeface="+mn-lt"/>
            </a:endParaRPr>
          </a:p>
          <a:p>
            <a:pPr marL="0" lvl="1">
              <a:buFont typeface="Arial"/>
              <a:buChar char="•"/>
            </a:pPr>
            <a:r>
              <a:rPr lang="en-US" sz="1800" i="0" dirty="0" smtClean="0">
                <a:latin typeface="+mn-lt"/>
              </a:rPr>
              <a:t>Model-based inversion </a:t>
            </a:r>
          </a:p>
          <a:p>
            <a:pPr marL="457200" lvl="2">
              <a:spcBef>
                <a:spcPts val="600"/>
              </a:spcBef>
              <a:buFont typeface="Arial"/>
              <a:buChar char="•"/>
            </a:pPr>
            <a:r>
              <a:rPr lang="en-US" sz="1800" i="0" dirty="0" smtClean="0">
                <a:latin typeface="+mn-lt"/>
              </a:rPr>
              <a:t>How do we solve the inverse problem?</a:t>
            </a:r>
          </a:p>
          <a:p>
            <a:pPr marL="457200" lvl="2">
              <a:spcBef>
                <a:spcPts val="600"/>
              </a:spcBef>
              <a:buFont typeface="Arial"/>
              <a:buChar char="•"/>
            </a:pPr>
            <a:r>
              <a:rPr lang="en-US" sz="1800" i="0" dirty="0" smtClean="0">
                <a:latin typeface="+mn-lt"/>
              </a:rPr>
              <a:t>How do we approximate the hydrodynamics?  </a:t>
            </a:r>
            <a:endParaRPr lang="en-US" sz="1800" i="0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228600" y="1752600"/>
            <a:ext cx="8534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800" i="0" dirty="0" smtClean="0">
                <a:latin typeface="+mn-lt"/>
              </a:rPr>
              <a:t>We are largely restricted to measurements of surface properties at varying resolution</a:t>
            </a:r>
          </a:p>
          <a:p>
            <a:pPr marL="0" lvl="1"/>
            <a:endParaRPr lang="en-US" sz="1800" i="0" dirty="0">
              <a:latin typeface="+mn-lt"/>
            </a:endParaRPr>
          </a:p>
          <a:p>
            <a:pPr marL="0" lvl="1"/>
            <a:r>
              <a:rPr lang="en-US" sz="1800" i="0" dirty="0" smtClean="0">
                <a:latin typeface="+mn-lt"/>
              </a:rPr>
              <a:t>We would like to have a hierarchy of estimates from cheap, readily available to highly reliable (and probably expensive)</a:t>
            </a:r>
            <a:endParaRPr lang="en-US" sz="1800" i="0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3048000" y="34290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800" i="0" u="sng" dirty="0" smtClean="0">
                <a:latin typeface="+mn-lt"/>
              </a:rPr>
              <a:t>Things we can explore </a:t>
            </a:r>
            <a:endParaRPr lang="en-US" sz="1800" i="0" u="sng" dirty="0" smtClean="0"/>
          </a:p>
        </p:txBody>
      </p:sp>
      <p:pic>
        <p:nvPicPr>
          <p:cNvPr id="12" name="Picture 1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581400"/>
            <a:ext cx="2209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Needs To Be Done?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7848600" cy="2514600"/>
          </a:xfrm>
        </p:spPr>
        <p:txBody>
          <a:bodyPr/>
          <a:lstStyle/>
          <a:p>
            <a:pPr>
              <a:spcBef>
                <a:spcPts val="800"/>
              </a:spcBef>
              <a:buClrTx/>
            </a:pPr>
            <a:r>
              <a:rPr lang="en-US" sz="1800" b="0" dirty="0" smtClean="0"/>
              <a:t>Formulate inverse problem for bathymetry in the near-shore</a:t>
            </a:r>
          </a:p>
          <a:p>
            <a:pPr>
              <a:spcBef>
                <a:spcPts val="800"/>
              </a:spcBef>
              <a:buClrTx/>
            </a:pPr>
            <a:r>
              <a:rPr lang="en-US" sz="1800" b="0" dirty="0" smtClean="0"/>
              <a:t>Look </a:t>
            </a:r>
            <a:r>
              <a:rPr lang="en-US" sz="1800" b="0" dirty="0"/>
              <a:t>at as nonlinear least squares and/or joint state-</a:t>
            </a:r>
            <a:r>
              <a:rPr lang="en-US" sz="1800" b="0" dirty="0" smtClean="0"/>
              <a:t>parameter </a:t>
            </a:r>
            <a:r>
              <a:rPr lang="en-US" sz="1800" b="0" dirty="0"/>
              <a:t>estimation</a:t>
            </a:r>
          </a:p>
          <a:p>
            <a:pPr>
              <a:spcBef>
                <a:spcPts val="800"/>
              </a:spcBef>
              <a:buClrTx/>
            </a:pPr>
            <a:r>
              <a:rPr lang="en-US" sz="1800" b="0" dirty="0" smtClean="0"/>
              <a:t>Requires modeling free-surface hydrodynamics, representation of bathymetric variability</a:t>
            </a:r>
          </a:p>
          <a:p>
            <a:pPr>
              <a:spcBef>
                <a:spcPts val="800"/>
              </a:spcBef>
              <a:buClrTx/>
            </a:pPr>
            <a:r>
              <a:rPr lang="en-US" sz="1800" b="0" dirty="0" smtClean="0"/>
              <a:t>Move from simplified models in terms of physics and dimensionality to full two-dimensional, large-scale domains</a:t>
            </a:r>
          </a:p>
          <a:p>
            <a:pPr>
              <a:spcBef>
                <a:spcPts val="800"/>
              </a:spcBef>
              <a:buClrTx/>
            </a:pPr>
            <a:r>
              <a:rPr lang="en-US" sz="1800" b="0" dirty="0" smtClean="0"/>
              <a:t>Semi-analytical solutions for idealized examples to full numerical solution</a:t>
            </a:r>
            <a:endParaRPr lang="en-US" sz="1800" b="0" dirty="0"/>
          </a:p>
        </p:txBody>
      </p:sp>
      <p:grpSp>
        <p:nvGrpSpPr>
          <p:cNvPr id="4" name="Group 3"/>
          <p:cNvGrpSpPr/>
          <p:nvPr/>
        </p:nvGrpSpPr>
        <p:grpSpPr>
          <a:xfrm>
            <a:off x="1981200" y="3505200"/>
            <a:ext cx="6345727" cy="2746375"/>
            <a:chOff x="2063751" y="4111625"/>
            <a:chExt cx="6879127" cy="2746375"/>
          </a:xfrm>
        </p:grpSpPr>
        <p:pic>
          <p:nvPicPr>
            <p:cNvPr id="6" name="Picture 5" descr="FRF_FRF_2013_0205_0756_NAVD88_LARC_GPS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751" y="4129251"/>
              <a:ext cx="3456416" cy="2728749"/>
            </a:xfrm>
            <a:prstGeom prst="rect">
              <a:avLst/>
            </a:prstGeom>
          </p:spPr>
        </p:pic>
        <p:pic>
          <p:nvPicPr>
            <p:cNvPr id="7" name="Picture 6" descr="FRF_FRF_2013_0409_0757_NAVD88_LARC_GPS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62" y="4111625"/>
              <a:ext cx="3456416" cy="2728749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152400" y="4648200"/>
            <a:ext cx="1600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400" i="0" dirty="0" smtClean="0">
                <a:latin typeface="+mn-lt"/>
              </a:rPr>
              <a:t>Survey Data, Field Research Facility, Duck NC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362200"/>
            <a:ext cx="7772400" cy="774700"/>
          </a:xfrm>
        </p:spPr>
        <p:txBody>
          <a:bodyPr/>
          <a:lstStyle/>
          <a:p>
            <a:pPr algn="ctr"/>
            <a:r>
              <a:rPr lang="en-US" dirty="0" smtClean="0"/>
              <a:t>Backup </a:t>
            </a:r>
            <a:r>
              <a:rPr lang="en-US" dirty="0" err="1" smtClean="0"/>
              <a:t>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8690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rot="16200000">
            <a:off x="-321337" y="1078692"/>
            <a:ext cx="1104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prstClr val="black"/>
                </a:solidFill>
                <a:latin typeface="Calibri"/>
              </a:rPr>
              <a:t>Satellite/Aerial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prstClr val="black"/>
                </a:solidFill>
                <a:latin typeface="Calibri"/>
              </a:rPr>
              <a:t>Classification</a:t>
            </a:r>
            <a:endParaRPr lang="en-US" sz="1200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 rot="16200000">
            <a:off x="-163008" y="2223020"/>
            <a:ext cx="90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prstClr val="black"/>
                </a:solidFill>
                <a:latin typeface="Calibri"/>
              </a:rPr>
              <a:t>Radar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prstClr val="black"/>
                </a:solidFill>
                <a:latin typeface="Calibri"/>
              </a:rPr>
              <a:t>Dissipation 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279700" y="3429051"/>
            <a:ext cx="117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prstClr val="black"/>
                </a:solidFill>
                <a:latin typeface="Calibri"/>
              </a:rPr>
              <a:t>Radar Wave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prstClr val="black"/>
                </a:solidFill>
                <a:latin typeface="Calibri"/>
              </a:rPr>
              <a:t>Speed Inversion</a:t>
            </a:r>
            <a:endParaRPr lang="en-US" sz="1200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-326290" y="4793661"/>
            <a:ext cx="1234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prstClr val="black"/>
                </a:solidFill>
                <a:latin typeface="Calibri"/>
              </a:rPr>
              <a:t>IR Current Speed</a:t>
            </a:r>
            <a:endParaRPr lang="en-US" sz="1200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620000" y="2196549"/>
            <a:ext cx="1295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prstClr val="black"/>
                </a:solidFill>
                <a:latin typeface="Calibri"/>
              </a:rPr>
              <a:t>Combine data types using weights to determine best approach trajectory and expected depths</a:t>
            </a:r>
            <a:endParaRPr lang="en-US" sz="1200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219200" y="0"/>
            <a:ext cx="6995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i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Remote Sensing Sensor Fusion – Approach Trajectory </a:t>
            </a:r>
            <a:endParaRPr lang="en-US" sz="2400" i="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pic>
        <p:nvPicPr>
          <p:cNvPr id="70" name="Picture 69" descr="curr_dia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399" y="4382189"/>
            <a:ext cx="1340971" cy="1090960"/>
          </a:xfrm>
          <a:prstGeom prst="rect">
            <a:avLst/>
          </a:prstGeom>
        </p:spPr>
      </p:pic>
      <p:pic>
        <p:nvPicPr>
          <p:cNvPr id="72" name="Picture 71" descr="bathyINV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399" y="3149352"/>
            <a:ext cx="1331880" cy="1104597"/>
          </a:xfrm>
          <a:prstGeom prst="rect">
            <a:avLst/>
          </a:prstGeom>
        </p:spPr>
      </p:pic>
      <p:pic>
        <p:nvPicPr>
          <p:cNvPr id="76" name="Picture 75" descr="timeavgdia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399" y="1952772"/>
            <a:ext cx="1331880" cy="1090960"/>
          </a:xfrm>
          <a:prstGeom prst="rect">
            <a:avLst/>
          </a:prstGeom>
        </p:spPr>
      </p:pic>
      <p:pic>
        <p:nvPicPr>
          <p:cNvPr id="78" name="Picture 77" descr="satdia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1849" y="809772"/>
            <a:ext cx="1336426" cy="110459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981200" y="443949"/>
            <a:ext cx="174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i="0" dirty="0" smtClean="0">
                <a:solidFill>
                  <a:prstClr val="black"/>
                </a:solidFill>
                <a:latin typeface="Calibri"/>
              </a:rPr>
              <a:t>Data Description</a:t>
            </a:r>
            <a:endParaRPr lang="en-US" sz="1800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24318" y="44394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i="0" dirty="0" smtClean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72200" y="443949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i="0" dirty="0" smtClean="0">
                <a:solidFill>
                  <a:prstClr val="black"/>
                </a:solidFill>
                <a:latin typeface="Calibri"/>
              </a:rPr>
              <a:t>  –    </a:t>
            </a: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1905000" y="824949"/>
          <a:ext cx="5486400" cy="5775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1 = water (low wt)</a:t>
                      </a:r>
                    </a:p>
                    <a:p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2 = land (high wt)</a:t>
                      </a:r>
                    </a:p>
                    <a:p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3 = shallow (med wt)</a:t>
                      </a:r>
                    </a:p>
                    <a:p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4 = exposed sand / breaking waves (high wt)</a:t>
                      </a:r>
                    </a:p>
                    <a:p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Spatially continuous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Space-based data collection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Passive technology</a:t>
                      </a:r>
                    </a:p>
                    <a:p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3DF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Empirical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Depth Proxies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User-defined thresholds</a:t>
                      </a:r>
                    </a:p>
                    <a:p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</a:tr>
              <a:tr h="106680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Warm colors = </a:t>
                      </a:r>
                    </a:p>
                    <a:p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more breaking = shallower</a:t>
                      </a:r>
                      <a:r>
                        <a:rPr lang="en-US" sz="1100" b="1" baseline="0" dirty="0" smtClean="0">
                          <a:solidFill>
                            <a:schemeClr val="tx1"/>
                          </a:solidFill>
                        </a:rPr>
                        <a:t> (high wt)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Cool colors = </a:t>
                      </a:r>
                    </a:p>
                    <a:p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less breaking = deeper</a:t>
                      </a:r>
                      <a:r>
                        <a:rPr lang="en-US" sz="1100" b="1" baseline="0" dirty="0" smtClean="0">
                          <a:solidFill>
                            <a:schemeClr val="tx1"/>
                          </a:solidFill>
                        </a:rPr>
                        <a:t> (low wt)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/>
                        <a:t>Spatially continuous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/>
                        <a:t>High dynamic range in intensity levels</a:t>
                      </a:r>
                    </a:p>
                    <a:p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3DF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/>
                        <a:t>Depth proxy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/>
                        <a:t>Active technology (could be done from persistent look EO imagery FY14?)</a:t>
                      </a:r>
                    </a:p>
                    <a:p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</a:tr>
              <a:tr h="12344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Depth retrieval &amp; confidence score from wave speed inversion (calculated</a:t>
                      </a:r>
                      <a:r>
                        <a:rPr lang="en-US" sz="1100" b="1" baseline="0" dirty="0" smtClean="0">
                          <a:solidFill>
                            <a:schemeClr val="tx1"/>
                          </a:solidFill>
                        </a:rPr>
                        <a:t> wt)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Also: wave speed, direction, period</a:t>
                      </a:r>
                    </a:p>
                    <a:p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/>
                        <a:t>Actual depths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/>
                        <a:t>Physics-based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/>
                        <a:t>Can be coupled with numerical model (FY14)</a:t>
                      </a:r>
                    </a:p>
                    <a:p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3DF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/>
                        <a:t>Spatially limited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/>
                        <a:t>Roughened</a:t>
                      </a:r>
                      <a:r>
                        <a:rPr lang="en-US" sz="1100" b="1" baseline="0" dirty="0" smtClean="0"/>
                        <a:t> w</a:t>
                      </a:r>
                      <a:r>
                        <a:rPr lang="en-US" sz="1100" b="1" dirty="0" smtClean="0"/>
                        <a:t>aves must be present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/>
                        <a:t>Poor performance in deep sheltered water (need shallow or intermediate</a:t>
                      </a:r>
                      <a:r>
                        <a:rPr lang="en-US" sz="1100" b="1" baseline="0" dirty="0" smtClean="0"/>
                        <a:t> surface gravity waves)</a:t>
                      </a:r>
                      <a:endParaRPr lang="en-US" sz="1100" b="1" dirty="0" smtClean="0"/>
                    </a:p>
                    <a:p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</a:tr>
              <a:tr h="102108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Current speeds and direction from EO/IR optical flow analysis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Faster currents = deeper channel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/>
                        <a:t>Night or day collection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/>
                        <a:t>Passive technology</a:t>
                      </a:r>
                    </a:p>
                    <a:p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3DF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/>
                        <a:t>Poor far range resolution and </a:t>
                      </a:r>
                      <a:r>
                        <a:rPr lang="en-US" sz="1100" b="1" dirty="0" err="1" smtClean="0"/>
                        <a:t>emmisive</a:t>
                      </a:r>
                      <a:r>
                        <a:rPr lang="en-US" sz="1100" b="1" dirty="0" smtClean="0"/>
                        <a:t> signature;</a:t>
                      </a:r>
                      <a:r>
                        <a:rPr lang="en-US" sz="1100" b="1" baseline="0" dirty="0" smtClean="0"/>
                        <a:t> </a:t>
                      </a:r>
                      <a:r>
                        <a:rPr lang="en-US" sz="1100" b="1" dirty="0" smtClean="0"/>
                        <a:t>airborne platform with persistent down-look capabilities (FY14?)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</a:tr>
              <a:tr h="112776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Topographic</a:t>
                      </a:r>
                      <a:r>
                        <a:rPr lang="en-US" sz="1100" b="1" baseline="0" dirty="0" smtClean="0">
                          <a:solidFill>
                            <a:schemeClr val="tx1"/>
                          </a:solidFill>
                        </a:rPr>
                        <a:t> and bathymetric elevations from an airborne platform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100" b="1" baseline="0" dirty="0" err="1" smtClean="0">
                          <a:solidFill>
                            <a:schemeClr val="tx1"/>
                          </a:solidFill>
                        </a:rPr>
                        <a:t>Quadcopter</a:t>
                      </a:r>
                      <a:r>
                        <a:rPr lang="en-US" sz="1100" b="1" baseline="0" dirty="0" smtClean="0">
                          <a:solidFill>
                            <a:schemeClr val="tx1"/>
                          </a:solidFill>
                        </a:rPr>
                        <a:t>/CZMIL system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Actual depths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Depending on </a:t>
                      </a:r>
                      <a:r>
                        <a:rPr lang="en-US" sz="1100" b="1" dirty="0" err="1" smtClean="0">
                          <a:solidFill>
                            <a:schemeClr val="tx1"/>
                          </a:solidFill>
                        </a:rPr>
                        <a:t>Secchi</a:t>
                      </a:r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 depth, could</a:t>
                      </a:r>
                      <a:r>
                        <a:rPr lang="en-US" sz="1100" b="1" baseline="0" dirty="0" smtClean="0">
                          <a:solidFill>
                            <a:schemeClr val="tx1"/>
                          </a:solidFill>
                        </a:rPr>
                        <a:t> observe  deeper channel depths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3DF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Must</a:t>
                      </a:r>
                      <a:r>
                        <a:rPr lang="en-US" sz="1100" b="1" baseline="0" dirty="0" smtClean="0">
                          <a:solidFill>
                            <a:schemeClr val="tx1"/>
                          </a:solidFill>
                        </a:rPr>
                        <a:t> fly low for better range into water column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baseline="0" dirty="0" smtClean="0">
                          <a:solidFill>
                            <a:schemeClr val="tx1"/>
                          </a:solidFill>
                        </a:rPr>
                        <a:t>Cannot penetrate murky or white water environments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100" b="1" baseline="0" dirty="0" err="1" smtClean="0">
                          <a:solidFill>
                            <a:schemeClr val="tx1"/>
                          </a:solidFill>
                        </a:rPr>
                        <a:t>Photogrammetry</a:t>
                      </a:r>
                      <a:r>
                        <a:rPr lang="en-US" sz="1100" b="1" baseline="0" dirty="0" smtClean="0">
                          <a:solidFill>
                            <a:schemeClr val="tx1"/>
                          </a:solidFill>
                        </a:rPr>
                        <a:t> needs GCPs for best accuracy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 rot="16200000">
            <a:off x="-354370" y="5776344"/>
            <a:ext cx="1250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prstClr val="black"/>
                </a:solidFill>
                <a:latin typeface="Calibri"/>
              </a:rPr>
              <a:t>Lidar/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err="1" smtClean="0">
                <a:solidFill>
                  <a:prstClr val="black"/>
                </a:solidFill>
                <a:latin typeface="Calibri"/>
              </a:rPr>
              <a:t>Photogrammetry</a:t>
            </a:r>
            <a:endParaRPr lang="en-US" sz="1200" i="0" dirty="0" smtClean="0">
              <a:solidFill>
                <a:prstClr val="black"/>
              </a:solidFill>
              <a:latin typeface="Calibri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prstClr val="black"/>
                </a:solidFill>
                <a:latin typeface="Calibri"/>
              </a:rPr>
              <a:t> Elevations</a:t>
            </a:r>
            <a:endParaRPr lang="en-US" sz="1200" i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1" name="Straight Connector 50"/>
          <p:cNvCxnSpPr>
            <a:endCxn id="98" idx="1"/>
          </p:cNvCxnSpPr>
          <p:nvPr/>
        </p:nvCxnSpPr>
        <p:spPr>
          <a:xfrm>
            <a:off x="7391400" y="1358349"/>
            <a:ext cx="228600" cy="15306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98" idx="1"/>
          </p:cNvCxnSpPr>
          <p:nvPr/>
        </p:nvCxnSpPr>
        <p:spPr>
          <a:xfrm>
            <a:off x="7391400" y="2501349"/>
            <a:ext cx="228600" cy="3876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98" idx="1"/>
          </p:cNvCxnSpPr>
          <p:nvPr/>
        </p:nvCxnSpPr>
        <p:spPr>
          <a:xfrm flipV="1">
            <a:off x="7391400" y="2889047"/>
            <a:ext cx="228600" cy="7553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98" idx="1"/>
          </p:cNvCxnSpPr>
          <p:nvPr/>
        </p:nvCxnSpPr>
        <p:spPr>
          <a:xfrm flipV="1">
            <a:off x="7391400" y="2889047"/>
            <a:ext cx="228600" cy="20507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98" idx="1"/>
          </p:cNvCxnSpPr>
          <p:nvPr/>
        </p:nvCxnSpPr>
        <p:spPr>
          <a:xfrm flipV="1">
            <a:off x="7391400" y="2889047"/>
            <a:ext cx="228600" cy="31937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508902" y="4025349"/>
            <a:ext cx="1558184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u="sng" dirty="0" smtClean="0">
                <a:solidFill>
                  <a:prstClr val="black"/>
                </a:solidFill>
                <a:latin typeface="Calibri"/>
              </a:rPr>
              <a:t>Ultimate GOAL: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prstClr val="black"/>
                </a:solidFill>
                <a:latin typeface="Calibri"/>
              </a:rPr>
              <a:t>Combine with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prstClr val="black"/>
                </a:solidFill>
                <a:latin typeface="Calibri"/>
              </a:rPr>
              <a:t>high-fidelity numerical model to validate model solution </a:t>
            </a:r>
            <a:endParaRPr lang="en-US" sz="1200" b="1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Down Arrow 59"/>
          <p:cNvSpPr/>
          <p:nvPr/>
        </p:nvSpPr>
        <p:spPr>
          <a:xfrm>
            <a:off x="8153400" y="3602333"/>
            <a:ext cx="228600" cy="3048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8" name="Picture 27" descr="lidar_diag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3400" y="5528013"/>
            <a:ext cx="1306655" cy="108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28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What is ERDC?</a:t>
            </a:r>
          </a:p>
        </p:txBody>
      </p:sp>
      <p:pic>
        <p:nvPicPr>
          <p:cNvPr id="7" name="Content Placeholder 6" descr="ERDC_fac_map.pn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23781" b="-23781"/>
          <a:stretch>
            <a:fillRect/>
          </a:stretch>
        </p:blipFill>
        <p:spPr>
          <a:xfrm>
            <a:off x="1371600" y="3203100"/>
            <a:ext cx="3318661" cy="365490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257800" y="4343400"/>
            <a:ext cx="3733800" cy="1828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b="0" dirty="0" smtClean="0"/>
              <a:t>Applied R&amp;D Organization for the Corps of Engineers, </a:t>
            </a:r>
            <a:r>
              <a:rPr lang="en-US" sz="1800" b="0" dirty="0" err="1" smtClean="0"/>
              <a:t>DoD</a:t>
            </a:r>
            <a:endParaRPr lang="en-US" sz="1800" b="0" dirty="0" smtClean="0"/>
          </a:p>
          <a:p>
            <a:pPr>
              <a:buNone/>
            </a:pPr>
            <a:r>
              <a:rPr lang="en-US" sz="1800" b="0" dirty="0" smtClean="0"/>
              <a:t>Civil Engineers, Physicists, Mathematicians,  Anthropologists …</a:t>
            </a:r>
            <a:endParaRPr lang="en-US" sz="1800" b="0" dirty="0"/>
          </a:p>
        </p:txBody>
      </p:sp>
      <p:sp>
        <p:nvSpPr>
          <p:cNvPr id="2" name="TextBox 1"/>
          <p:cNvSpPr txBox="1"/>
          <p:nvPr/>
        </p:nvSpPr>
        <p:spPr>
          <a:xfrm>
            <a:off x="6172200" y="16002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0" dirty="0" smtClean="0">
                <a:latin typeface="+mn-lt"/>
              </a:rPr>
              <a:t>Established by Congress as the  </a:t>
            </a:r>
          </a:p>
          <a:p>
            <a:pPr algn="ctr"/>
            <a:r>
              <a:rPr lang="en-US" sz="1800" i="0" dirty="0" smtClean="0">
                <a:latin typeface="+mn-lt"/>
              </a:rPr>
              <a:t>Waterways Experiment Station (WES)</a:t>
            </a:r>
            <a:endParaRPr lang="en-US" sz="1800" i="0" dirty="0">
              <a:latin typeface="+mn-lt"/>
            </a:endParaRPr>
          </a:p>
        </p:txBody>
      </p:sp>
      <p:pic>
        <p:nvPicPr>
          <p:cNvPr id="11" name="Picture 10" descr="choctaw_2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90600"/>
            <a:ext cx="2672714" cy="2117002"/>
          </a:xfrm>
          <a:prstGeom prst="rect">
            <a:avLst/>
          </a:prstGeom>
        </p:spPr>
      </p:pic>
      <p:pic>
        <p:nvPicPr>
          <p:cNvPr id="12" name="Picture 11" descr="Vicksburg_tent_2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220" y="990600"/>
            <a:ext cx="2781300" cy="21672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9600" y="3200400"/>
            <a:ext cx="2020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 smtClean="0">
                <a:latin typeface="+mn-lt"/>
              </a:rPr>
              <a:t>Mississippi Delta, 1927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86600" y="1066800"/>
            <a:ext cx="102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1930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172200" y="3733800"/>
            <a:ext cx="1169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Today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3733800" y="3276600"/>
            <a:ext cx="1481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 smtClean="0">
                <a:latin typeface="+mn-lt"/>
              </a:rPr>
              <a:t>Vicksburg, 1927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345362" cy="669925"/>
          </a:xfrm>
        </p:spPr>
        <p:txBody>
          <a:bodyPr/>
          <a:lstStyle/>
          <a:p>
            <a:r>
              <a:rPr lang="en-US" sz="3600" dirty="0" smtClean="0"/>
              <a:t>Civil Works Mission</a:t>
            </a:r>
            <a:endParaRPr lang="en-US" sz="36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4572000" y="3124200"/>
            <a:ext cx="4572000" cy="2929354"/>
            <a:chOff x="4572000" y="3124200"/>
            <a:chExt cx="4572000" cy="2929354"/>
          </a:xfrm>
        </p:grpSpPr>
        <p:sp>
          <p:nvSpPr>
            <p:cNvPr id="32" name="TextBox 31"/>
            <p:cNvSpPr txBox="1"/>
            <p:nvPr/>
          </p:nvSpPr>
          <p:spPr>
            <a:xfrm>
              <a:off x="5943600" y="5715000"/>
              <a:ext cx="17243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0" dirty="0" smtClean="0">
                  <a:latin typeface="+mn-lt"/>
                </a:rPr>
                <a:t>Invasive Species</a:t>
              </a:r>
              <a:endParaRPr lang="en-US" sz="1600" i="0" dirty="0">
                <a:latin typeface="+mn-lt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572000" y="3124200"/>
              <a:ext cx="4572000" cy="2466222"/>
              <a:chOff x="4572000" y="3124200"/>
              <a:chExt cx="4572000" cy="2466222"/>
            </a:xfrm>
          </p:grpSpPr>
          <p:pic>
            <p:nvPicPr>
              <p:cNvPr id="35" name="Picture 34" descr="Carp-Barrier-2.gi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3124200"/>
                <a:ext cx="2055079" cy="1529664"/>
              </a:xfrm>
              <a:prstGeom prst="rect">
                <a:avLst/>
              </a:prstGeom>
            </p:spPr>
          </p:pic>
          <p:pic>
            <p:nvPicPr>
              <p:cNvPr id="36" name="Picture 35" descr="carp_eDNA.jp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8350" y="4267200"/>
                <a:ext cx="1965650" cy="1206835"/>
              </a:xfrm>
              <a:prstGeom prst="rect">
                <a:avLst/>
              </a:prstGeom>
            </p:spPr>
          </p:pic>
          <p:pic>
            <p:nvPicPr>
              <p:cNvPr id="37" name="Picture 36" descr="carp_6weeksearchf.jp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2000" y="4191000"/>
                <a:ext cx="1892300" cy="1399422"/>
              </a:xfrm>
              <a:prstGeom prst="rect">
                <a:avLst/>
              </a:prstGeom>
            </p:spPr>
          </p:pic>
        </p:grpSp>
      </p:grpSp>
      <p:grpSp>
        <p:nvGrpSpPr>
          <p:cNvPr id="46" name="Group 45"/>
          <p:cNvGrpSpPr/>
          <p:nvPr/>
        </p:nvGrpSpPr>
        <p:grpSpPr>
          <a:xfrm>
            <a:off x="152400" y="3429000"/>
            <a:ext cx="3524250" cy="2243554"/>
            <a:chOff x="152400" y="3429000"/>
            <a:chExt cx="3524250" cy="2243554"/>
          </a:xfrm>
        </p:grpSpPr>
        <p:sp>
          <p:nvSpPr>
            <p:cNvPr id="29" name="TextBox 28"/>
            <p:cNvSpPr txBox="1"/>
            <p:nvPr/>
          </p:nvSpPr>
          <p:spPr>
            <a:xfrm>
              <a:off x="381000" y="5334000"/>
              <a:ext cx="28763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0" dirty="0" smtClean="0">
                  <a:latin typeface="+mn-lt"/>
                </a:rPr>
                <a:t>Environmental Contamination</a:t>
              </a:r>
              <a:endParaRPr lang="en-US" sz="1600" i="0" dirty="0">
                <a:latin typeface="+mn-lt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52400" y="3429000"/>
              <a:ext cx="3524250" cy="1850091"/>
              <a:chOff x="152400" y="3429000"/>
              <a:chExt cx="3524250" cy="1850091"/>
            </a:xfrm>
          </p:grpSpPr>
          <p:pic>
            <p:nvPicPr>
              <p:cNvPr id="25" name="Picture 24" descr="groundwater_cont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400" y="3429000"/>
                <a:ext cx="2037477" cy="1524000"/>
              </a:xfrm>
              <a:prstGeom prst="rect">
                <a:avLst/>
              </a:prstGeom>
            </p:spPr>
          </p:pic>
          <p:pic>
            <p:nvPicPr>
              <p:cNvPr id="38" name="Picture 37" descr="sediment_lab.jp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8400" y="3429000"/>
                <a:ext cx="1238250" cy="1850091"/>
              </a:xfrm>
              <a:prstGeom prst="rect">
                <a:avLst/>
              </a:prstGeom>
            </p:spPr>
          </p:pic>
        </p:grpSp>
      </p:grpSp>
      <p:grpSp>
        <p:nvGrpSpPr>
          <p:cNvPr id="48" name="Group 47"/>
          <p:cNvGrpSpPr/>
          <p:nvPr/>
        </p:nvGrpSpPr>
        <p:grpSpPr>
          <a:xfrm>
            <a:off x="4514321" y="914400"/>
            <a:ext cx="4629679" cy="2091154"/>
            <a:chOff x="4514321" y="914400"/>
            <a:chExt cx="4629679" cy="2091154"/>
          </a:xfrm>
        </p:grpSpPr>
        <p:sp>
          <p:nvSpPr>
            <p:cNvPr id="31" name="TextBox 30"/>
            <p:cNvSpPr txBox="1"/>
            <p:nvPr/>
          </p:nvSpPr>
          <p:spPr>
            <a:xfrm>
              <a:off x="5867400" y="2667000"/>
              <a:ext cx="30246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0" dirty="0" smtClean="0">
                  <a:latin typeface="+mn-lt"/>
                </a:rPr>
                <a:t>Ice Hydraulics and Engineering</a:t>
              </a:r>
              <a:endParaRPr lang="en-US" sz="1600" i="0" dirty="0">
                <a:latin typeface="+mn-lt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514321" y="914400"/>
              <a:ext cx="4629679" cy="1752600"/>
              <a:chOff x="4514321" y="914400"/>
              <a:chExt cx="4629679" cy="1752600"/>
            </a:xfrm>
          </p:grpSpPr>
          <p:pic>
            <p:nvPicPr>
              <p:cNvPr id="17" name="Picture 16" descr="crrell_ice_flow.jp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66416" y="914400"/>
                <a:ext cx="2677584" cy="1524000"/>
              </a:xfrm>
              <a:prstGeom prst="rect">
                <a:avLst/>
              </a:prstGeom>
            </p:spPr>
          </p:pic>
          <p:pic>
            <p:nvPicPr>
              <p:cNvPr id="41" name="Picture 40" descr="crrel_nav.jp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4321" y="1295400"/>
                <a:ext cx="2409825" cy="1371600"/>
              </a:xfrm>
              <a:prstGeom prst="rect">
                <a:avLst/>
              </a:prstGeom>
            </p:spPr>
          </p:pic>
        </p:grpSp>
      </p:grpSp>
      <p:grpSp>
        <p:nvGrpSpPr>
          <p:cNvPr id="3" name="Group 2"/>
          <p:cNvGrpSpPr/>
          <p:nvPr/>
        </p:nvGrpSpPr>
        <p:grpSpPr>
          <a:xfrm>
            <a:off x="228600" y="914400"/>
            <a:ext cx="4150733" cy="2413576"/>
            <a:chOff x="228600" y="914400"/>
            <a:chExt cx="4150733" cy="2413576"/>
          </a:xfrm>
        </p:grpSpPr>
        <p:sp>
          <p:nvSpPr>
            <p:cNvPr id="28" name="TextBox 27"/>
            <p:cNvSpPr txBox="1"/>
            <p:nvPr/>
          </p:nvSpPr>
          <p:spPr>
            <a:xfrm>
              <a:off x="457200" y="2743200"/>
              <a:ext cx="35814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0" dirty="0" smtClean="0">
                  <a:latin typeface="+mn-lt"/>
                </a:rPr>
                <a:t>Flood and Storm Damage </a:t>
              </a:r>
              <a:r>
                <a:rPr lang="en-US" sz="1600" i="0" dirty="0" smtClean="0">
                  <a:latin typeface="+mn-lt"/>
                </a:rPr>
                <a:t>Reduction and Dredging</a:t>
              </a:r>
              <a:endParaRPr lang="en-US" sz="1600" i="0" dirty="0">
                <a:latin typeface="+mn-lt"/>
              </a:endParaRPr>
            </a:p>
          </p:txBody>
        </p:sp>
        <p:pic>
          <p:nvPicPr>
            <p:cNvPr id="39" name="Picture 38" descr="levee_breach_katrina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8600" y="914400"/>
              <a:ext cx="2159726" cy="1219200"/>
            </a:xfrm>
            <a:prstGeom prst="rect">
              <a:avLst/>
            </a:prstGeom>
          </p:spPr>
        </p:pic>
        <p:pic>
          <p:nvPicPr>
            <p:cNvPr id="24" name="Picture 23" descr="flood_coastal_ex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86000" y="1295400"/>
              <a:ext cx="2093333" cy="1346976"/>
            </a:xfrm>
            <a:prstGeom prst="rect">
              <a:avLst/>
            </a:prstGeom>
          </p:spPr>
        </p:pic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345362" cy="669925"/>
          </a:xfrm>
        </p:spPr>
        <p:txBody>
          <a:bodyPr/>
          <a:lstStyle/>
          <a:p>
            <a:r>
              <a:rPr lang="en-US" sz="3600" dirty="0" smtClean="0"/>
              <a:t>Military Applications </a:t>
            </a:r>
            <a:endParaRPr lang="en-US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901700" y="3314700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733801" y="1447800"/>
            <a:ext cx="5410200" cy="4660899"/>
            <a:chOff x="3733801" y="1447800"/>
            <a:chExt cx="5410200" cy="4660899"/>
          </a:xfrm>
        </p:grpSpPr>
        <p:sp>
          <p:nvSpPr>
            <p:cNvPr id="13" name="TextBox 12"/>
            <p:cNvSpPr txBox="1"/>
            <p:nvPr/>
          </p:nvSpPr>
          <p:spPr>
            <a:xfrm>
              <a:off x="5715000" y="1447800"/>
              <a:ext cx="2066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0" dirty="0" smtClean="0">
                  <a:latin typeface="+mn-lt"/>
                </a:rPr>
                <a:t>Force Protection</a:t>
              </a:r>
              <a:endParaRPr lang="en-US" sz="2000" i="0" dirty="0">
                <a:latin typeface="+mn-lt"/>
              </a:endParaRPr>
            </a:p>
          </p:txBody>
        </p:sp>
        <p:pic>
          <p:nvPicPr>
            <p:cNvPr id="45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0"/>
            <a:stretch>
              <a:fillRect/>
            </a:stretch>
          </p:blipFill>
          <p:spPr bwMode="auto">
            <a:xfrm>
              <a:off x="4953000" y="2057400"/>
              <a:ext cx="4017963" cy="1404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51" name="Group 50"/>
            <p:cNvGrpSpPr/>
            <p:nvPr/>
          </p:nvGrpSpPr>
          <p:grpSpPr>
            <a:xfrm>
              <a:off x="3733801" y="3733800"/>
              <a:ext cx="5410200" cy="2374899"/>
              <a:chOff x="0" y="3637967"/>
              <a:chExt cx="7731125" cy="2699333"/>
            </a:xfrm>
          </p:grpSpPr>
          <p:pic>
            <p:nvPicPr>
              <p:cNvPr id="40" name="Picture 2" descr="MXEps"/>
              <p:cNvPicPr>
                <a:picLocks noChangeAspect="1" noChangeArrowheads="1"/>
              </p:cNvPicPr>
              <p:nvPr/>
            </p:nvPicPr>
            <p:blipFill>
              <a:blip r:embed="rId5"/>
              <a:srcRect l="3777" t="9372" r="11998" b="3123"/>
              <a:stretch>
                <a:fillRect/>
              </a:stretch>
            </p:blipFill>
            <p:spPr bwMode="auto">
              <a:xfrm>
                <a:off x="0" y="3743325"/>
                <a:ext cx="2706688" cy="25019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pic>
            <p:nvPicPr>
              <p:cNvPr id="41" name="Picture 1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043"/>
              <a:stretch>
                <a:fillRect/>
              </a:stretch>
            </p:blipFill>
            <p:spPr bwMode="auto">
              <a:xfrm>
                <a:off x="2743200" y="3733800"/>
                <a:ext cx="2501900" cy="1603375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42" name="Group 4"/>
              <p:cNvGrpSpPr>
                <a:grpSpLocks/>
              </p:cNvGrpSpPr>
              <p:nvPr/>
            </p:nvGrpSpPr>
            <p:grpSpPr bwMode="auto">
              <a:xfrm>
                <a:off x="5241925" y="3743325"/>
                <a:ext cx="2489200" cy="2593975"/>
                <a:chOff x="1895" y="2039"/>
                <a:chExt cx="1524" cy="1588"/>
              </a:xfrm>
            </p:grpSpPr>
            <p:pic>
              <p:nvPicPr>
                <p:cNvPr id="43" name="Picture 5" descr="PlasticStrain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 l="3723" t="10414" b="3146"/>
                <a:stretch>
                  <a:fillRect/>
                </a:stretch>
              </p:blipFill>
              <p:spPr bwMode="auto">
                <a:xfrm>
                  <a:off x="1895" y="2039"/>
                  <a:ext cx="1524" cy="15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</p:pic>
            <p:sp>
              <p:nvSpPr>
                <p:cNvPr id="44" name="Freeform 6"/>
                <p:cNvSpPr>
                  <a:spLocks/>
                </p:cNvSpPr>
                <p:nvPr/>
              </p:nvSpPr>
              <p:spPr bwMode="auto">
                <a:xfrm>
                  <a:off x="2074" y="2305"/>
                  <a:ext cx="1156" cy="343"/>
                </a:xfrm>
                <a:custGeom>
                  <a:avLst/>
                  <a:gdLst>
                    <a:gd name="T0" fmla="*/ 9 w 2247"/>
                    <a:gd name="T1" fmla="*/ 510 h 510"/>
                    <a:gd name="T2" fmla="*/ 2247 w 2247"/>
                    <a:gd name="T3" fmla="*/ 510 h 510"/>
                    <a:gd name="T4" fmla="*/ 2247 w 2247"/>
                    <a:gd name="T5" fmla="*/ 272 h 510"/>
                    <a:gd name="T6" fmla="*/ 1333 w 2247"/>
                    <a:gd name="T7" fmla="*/ 74 h 510"/>
                    <a:gd name="T8" fmla="*/ 766 w 2247"/>
                    <a:gd name="T9" fmla="*/ 74 h 510"/>
                    <a:gd name="T10" fmla="*/ 692 w 2247"/>
                    <a:gd name="T11" fmla="*/ 41 h 510"/>
                    <a:gd name="T12" fmla="*/ 609 w 2247"/>
                    <a:gd name="T13" fmla="*/ 41 h 510"/>
                    <a:gd name="T14" fmla="*/ 469 w 2247"/>
                    <a:gd name="T15" fmla="*/ 25 h 510"/>
                    <a:gd name="T16" fmla="*/ 354 w 2247"/>
                    <a:gd name="T17" fmla="*/ 8 h 510"/>
                    <a:gd name="T18" fmla="*/ 173 w 2247"/>
                    <a:gd name="T19" fmla="*/ 0 h 510"/>
                    <a:gd name="T20" fmla="*/ 0 w 2247"/>
                    <a:gd name="T21" fmla="*/ 25 h 510"/>
                    <a:gd name="T22" fmla="*/ 9 w 2247"/>
                    <a:gd name="T23" fmla="*/ 510 h 5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47" h="510">
                      <a:moveTo>
                        <a:pt x="9" y="510"/>
                      </a:moveTo>
                      <a:lnTo>
                        <a:pt x="2247" y="510"/>
                      </a:lnTo>
                      <a:lnTo>
                        <a:pt x="2247" y="272"/>
                      </a:lnTo>
                      <a:lnTo>
                        <a:pt x="1333" y="74"/>
                      </a:lnTo>
                      <a:lnTo>
                        <a:pt x="766" y="74"/>
                      </a:lnTo>
                      <a:lnTo>
                        <a:pt x="692" y="41"/>
                      </a:lnTo>
                      <a:lnTo>
                        <a:pt x="609" y="41"/>
                      </a:lnTo>
                      <a:lnTo>
                        <a:pt x="469" y="25"/>
                      </a:lnTo>
                      <a:lnTo>
                        <a:pt x="354" y="8"/>
                      </a:lnTo>
                      <a:lnTo>
                        <a:pt x="173" y="0"/>
                      </a:lnTo>
                      <a:lnTo>
                        <a:pt x="0" y="25"/>
                      </a:lnTo>
                      <a:lnTo>
                        <a:pt x="9" y="510"/>
                      </a:lnTo>
                      <a:close/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46" name="Text Box 3"/>
              <p:cNvSpPr txBox="1">
                <a:spLocks noChangeArrowheads="1"/>
              </p:cNvSpPr>
              <p:nvPr/>
            </p:nvSpPr>
            <p:spPr bwMode="auto">
              <a:xfrm>
                <a:off x="667836" y="3637967"/>
                <a:ext cx="1774585" cy="3498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u="sng" dirty="0">
                    <a:latin typeface="Arial" charset="0"/>
                    <a:ea typeface="ＭＳ Ｐゴシック" charset="0"/>
                    <a:cs typeface="+mn-cs"/>
                  </a:rPr>
                  <a:t>No Overla</a:t>
                </a:r>
                <a:r>
                  <a:rPr lang="en-US" sz="1400" b="1" u="sng" dirty="0">
                    <a:latin typeface="Arial" charset="0"/>
                    <a:ea typeface="ＭＳ Ｐゴシック" charset="0"/>
                    <a:cs typeface="+mn-cs"/>
                  </a:rPr>
                  <a:t>y</a:t>
                </a:r>
              </a:p>
            </p:txBody>
          </p:sp>
          <p:sp>
            <p:nvSpPr>
              <p:cNvPr id="50" name="Text Box 7"/>
              <p:cNvSpPr txBox="1">
                <a:spLocks noChangeArrowheads="1"/>
              </p:cNvSpPr>
              <p:nvPr/>
            </p:nvSpPr>
            <p:spPr bwMode="auto">
              <a:xfrm>
                <a:off x="5756276" y="3762375"/>
                <a:ext cx="1812527" cy="3148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u="sng" dirty="0">
                    <a:latin typeface="Arial" charset="0"/>
                    <a:ea typeface="ＭＳ Ｐゴシック" charset="0"/>
                    <a:cs typeface="+mn-cs"/>
                  </a:rPr>
                  <a:t>With Overlay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0" y="1066800"/>
            <a:ext cx="4379148" cy="4885730"/>
            <a:chOff x="0" y="1066800"/>
            <a:chExt cx="4379148" cy="4885730"/>
          </a:xfrm>
        </p:grpSpPr>
        <p:sp>
          <p:nvSpPr>
            <p:cNvPr id="20" name="TextBox 19"/>
            <p:cNvSpPr txBox="1"/>
            <p:nvPr/>
          </p:nvSpPr>
          <p:spPr>
            <a:xfrm>
              <a:off x="0" y="5029200"/>
              <a:ext cx="36077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i="0" dirty="0" smtClean="0">
                  <a:latin typeface="+mn-lt"/>
                </a:rPr>
                <a:t>Remote Sensing for Threat Detection and Engineering Analysis</a:t>
              </a:r>
              <a:endParaRPr lang="en-US" sz="1800" i="0" dirty="0">
                <a:latin typeface="+mn-lt"/>
              </a:endParaRPr>
            </a:p>
          </p:txBody>
        </p:sp>
        <p:pic>
          <p:nvPicPr>
            <p:cNvPr id="21" name="Picture 10" descr="138d22b3-e0d1-4443-bbdb-acf6c0e37f0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590800" y="2667000"/>
              <a:ext cx="1628825" cy="1193276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</p:pic>
        <p:pic>
          <p:nvPicPr>
            <p:cNvPr id="22" name="Picture 11" descr="p86"/>
            <p:cNvPicPr>
              <a:picLocks noChangeAspect="1" noChangeArrowheads="1"/>
            </p:cNvPicPr>
            <p:nvPr/>
          </p:nvPicPr>
          <p:blipFill>
            <a:blip r:embed="rId9"/>
            <a:srcRect r="1947"/>
            <a:stretch>
              <a:fillRect/>
            </a:stretch>
          </p:blipFill>
          <p:spPr bwMode="auto">
            <a:xfrm>
              <a:off x="2514600" y="1066800"/>
              <a:ext cx="1864548" cy="1581238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</p:pic>
        <p:pic>
          <p:nvPicPr>
            <p:cNvPr id="27" name="Picture 3" descr="mm-windy-120-0280-179_090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81000" y="3276600"/>
              <a:ext cx="1936751" cy="1427424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chemeClr val="tx1">
                  <a:alpha val="74998"/>
                </a:schemeClr>
              </a:outerShdw>
            </a:effectLst>
          </p:spPr>
        </p:pic>
        <p:graphicFrame>
          <p:nvGraphicFramePr>
            <p:cNvPr id="28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6115593"/>
                </p:ext>
              </p:extLst>
            </p:nvPr>
          </p:nvGraphicFramePr>
          <p:xfrm>
            <a:off x="152400" y="1295400"/>
            <a:ext cx="2286741" cy="167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4" name="Document" r:id="rId11" imgW="4331208" imgH="3176016" progId="Word.Document.8">
                    <p:embed/>
                  </p:oleObj>
                </mc:Choice>
                <mc:Fallback>
                  <p:oleObj name="Document" r:id="rId11" imgW="4331208" imgH="3176016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1295400"/>
                          <a:ext cx="2286741" cy="16764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710487" cy="746125"/>
          </a:xfrm>
        </p:spPr>
        <p:txBody>
          <a:bodyPr/>
          <a:lstStyle/>
          <a:p>
            <a:pPr eaLnBrk="1" hangingPunct="1"/>
            <a:r>
              <a:rPr lang="en-US" sz="3600" dirty="0" smtClean="0">
                <a:ea typeface="ＭＳ Ｐゴシック" charset="-128"/>
                <a:cs typeface="ＭＳ Ｐゴシック" charset="-128"/>
              </a:rPr>
              <a:t>What do w</a:t>
            </a:r>
            <a:r>
              <a:rPr lang="en-US" sz="3600" dirty="0" smtClean="0"/>
              <a:t>e have to offer?</a:t>
            </a:r>
            <a:endParaRPr lang="en-US" sz="3600" dirty="0" smtClean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71800" y="1447800"/>
            <a:ext cx="2641041" cy="1800999"/>
            <a:chOff x="208643" y="3076965"/>
            <a:chExt cx="3332742" cy="2917402"/>
          </a:xfrm>
        </p:grpSpPr>
        <p:pic>
          <p:nvPicPr>
            <p:cNvPr id="6" name="Picture 5" descr="Sacramento_River_Levee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643" y="3076965"/>
              <a:ext cx="3332742" cy="222182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3272" y="5545662"/>
              <a:ext cx="2500086" cy="44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0" dirty="0" smtClean="0">
                  <a:latin typeface="+mn-lt"/>
                </a:rPr>
                <a:t>Sacramento Pocket Levee</a:t>
              </a:r>
              <a:endParaRPr lang="en-US" sz="1200" i="0" dirty="0">
                <a:latin typeface="+mn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43600" y="1600200"/>
            <a:ext cx="2667000" cy="2015317"/>
            <a:chOff x="611777" y="3429000"/>
            <a:chExt cx="4038600" cy="2743033"/>
          </a:xfrm>
        </p:grpSpPr>
        <p:pic>
          <p:nvPicPr>
            <p:cNvPr id="14" name="Picture 13" descr="pocketLevee3d_domain_side_profil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554" y="3429000"/>
              <a:ext cx="3450103" cy="184588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1777" y="5607020"/>
              <a:ext cx="4038600" cy="565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0" dirty="0" smtClean="0">
                  <a:latin typeface="+mn-lt"/>
                </a:rPr>
                <a:t>Pocket levee domain with periodic vegetation zone.</a:t>
              </a:r>
              <a:endParaRPr lang="en-US" sz="1200" i="0" dirty="0">
                <a:latin typeface="+mn-lt"/>
              </a:endParaRPr>
            </a:p>
          </p:txBody>
        </p:sp>
      </p:grpSp>
      <p:pic>
        <p:nvPicPr>
          <p:cNvPr id="17" name="Picture 16" descr="level2_root_reg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2438400"/>
            <a:ext cx="990600" cy="70998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14400" y="5562600"/>
            <a:ext cx="2542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 smtClean="0">
                <a:latin typeface="+mn-lt"/>
              </a:rPr>
              <a:t>Lab-Scale Surface Erosion Testing </a:t>
            </a:r>
            <a:endParaRPr lang="en-US" sz="1200" i="0" dirty="0"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3400" y="1143000"/>
            <a:ext cx="234950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Font typeface="Arial"/>
              <a:buChar char="•"/>
            </a:pPr>
            <a:r>
              <a:rPr lang="en-US" sz="1800" i="0" dirty="0" smtClean="0">
                <a:latin typeface="+mn-lt"/>
              </a:rPr>
              <a:t>Large (and small) scale experimental facilities</a:t>
            </a:r>
          </a:p>
          <a:p>
            <a:pPr>
              <a:spcBef>
                <a:spcPts val="600"/>
              </a:spcBef>
              <a:buFont typeface="Arial"/>
              <a:buChar char="•"/>
            </a:pPr>
            <a:r>
              <a:rPr lang="en-US" sz="1800" i="0" dirty="0" smtClean="0">
                <a:latin typeface="+mn-lt"/>
              </a:rPr>
              <a:t>HPC and computational modeling resources</a:t>
            </a:r>
          </a:p>
          <a:p>
            <a:pPr>
              <a:spcBef>
                <a:spcPts val="600"/>
              </a:spcBef>
              <a:buFont typeface="Arial"/>
              <a:buChar char="•"/>
            </a:pPr>
            <a:r>
              <a:rPr lang="en-US" sz="1800" dirty="0" smtClean="0">
                <a:latin typeface="+mn-lt"/>
              </a:rPr>
              <a:t>Interesting Problems</a:t>
            </a:r>
          </a:p>
          <a:p>
            <a:pPr>
              <a:spcBef>
                <a:spcPts val="600"/>
              </a:spcBef>
              <a:buFont typeface="Arial"/>
              <a:buChar char="•"/>
            </a:pPr>
            <a:endParaRPr lang="en-US" sz="1800" i="0" dirty="0"/>
          </a:p>
        </p:txBody>
      </p:sp>
      <p:sp>
        <p:nvSpPr>
          <p:cNvPr id="26" name="TextBox 25"/>
          <p:cNvSpPr txBox="1"/>
          <p:nvPr/>
        </p:nvSpPr>
        <p:spPr>
          <a:xfrm>
            <a:off x="4572000" y="990600"/>
            <a:ext cx="3407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u="sng" dirty="0" smtClean="0">
                <a:latin typeface="+mn-lt"/>
              </a:rPr>
              <a:t>Levee Safety and Protection</a:t>
            </a:r>
            <a:endParaRPr lang="en-US" sz="2000" i="0" u="sng" dirty="0">
              <a:latin typeface="+mn-lt"/>
            </a:endParaRPr>
          </a:p>
        </p:txBody>
      </p:sp>
      <p:pic>
        <p:nvPicPr>
          <p:cNvPr id="21" name="Picture 20" descr="test_u_axi_kOmegaSST_pdrop2_nc40_extru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4114800"/>
            <a:ext cx="1764856" cy="1371600"/>
          </a:xfrm>
          <a:prstGeom prst="rect">
            <a:avLst/>
          </a:prstGeom>
        </p:spPr>
      </p:pic>
      <p:pic>
        <p:nvPicPr>
          <p:cNvPr id="22" name="Picture 21" descr="jet-app-usbr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3733800"/>
            <a:ext cx="1346200" cy="1792129"/>
          </a:xfrm>
          <a:prstGeom prst="rect">
            <a:avLst/>
          </a:prstGeom>
        </p:spPr>
      </p:pic>
      <p:pic>
        <p:nvPicPr>
          <p:cNvPr id="20" name="Picture 19" descr="plug_test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600" y="5029200"/>
            <a:ext cx="2095770" cy="12312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3657600"/>
            <a:ext cx="2022408" cy="116988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14800" y="48768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0" dirty="0" smtClean="0">
                <a:latin typeface="+mn-lt"/>
              </a:rPr>
              <a:t>Levee breach in Sacramento-San Joaquin River Delta</a:t>
            </a:r>
            <a:endParaRPr lang="en-US" sz="1200" i="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3733800"/>
            <a:ext cx="1538639" cy="116509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696200" y="4038600"/>
            <a:ext cx="12954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0" dirty="0" smtClean="0">
                <a:latin typeface="+mn-lt"/>
              </a:rPr>
              <a:t>1:16 Scale Breach Model</a:t>
            </a:r>
            <a:endParaRPr lang="en-US" sz="1200" i="0" dirty="0"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01000" y="53340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0" dirty="0" smtClean="0">
                <a:latin typeface="+mn-lt"/>
              </a:rPr>
              <a:t>ERDC Full Scale Breach Test Facility</a:t>
            </a:r>
            <a:endParaRPr lang="en-US" sz="1200" i="0" dirty="0"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685800"/>
          </a:xfrm>
        </p:spPr>
        <p:txBody>
          <a:bodyPr/>
          <a:lstStyle/>
          <a:p>
            <a:r>
              <a:rPr lang="en-US" sz="3600" dirty="0" smtClean="0"/>
              <a:t>Previous IMSM Projects</a:t>
            </a:r>
            <a:endParaRPr lang="en-US" sz="3600" dirty="0"/>
          </a:p>
        </p:txBody>
      </p:sp>
      <p:sp>
        <p:nvSpPr>
          <p:cNvPr id="15" name="Oval 14"/>
          <p:cNvSpPr>
            <a:spLocks noChangeAspect="1" noChangeArrowheads="1"/>
          </p:cNvSpPr>
          <p:nvPr/>
        </p:nvSpPr>
        <p:spPr bwMode="auto">
          <a:xfrm>
            <a:off x="4953000" y="5933160"/>
            <a:ext cx="19261" cy="15850"/>
          </a:xfrm>
          <a:prstGeom prst="ellipse">
            <a:avLst/>
          </a:prstGeom>
          <a:solidFill>
            <a:srgbClr val="00FF00"/>
          </a:solidFill>
          <a:ln w="12700">
            <a:noFill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2514600" cy="206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28600" y="3505200"/>
            <a:ext cx="2743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</a:rPr>
              <a:t>Well placement and design for mitigating Seawater Intrusion, </a:t>
            </a:r>
            <a:endParaRPr lang="en-US" sz="1400" i="0" dirty="0">
              <a:latin typeface="+mn-lt"/>
            </a:endParaRPr>
          </a:p>
        </p:txBody>
      </p:sp>
      <p:pic>
        <p:nvPicPr>
          <p:cNvPr id="39" name="Picture 38" descr="infiltration_basin_cartoon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1828800"/>
            <a:ext cx="3329407" cy="10668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5486400" y="1371600"/>
            <a:ext cx="32061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400" i="0" dirty="0" smtClean="0">
                <a:latin typeface="+mn-lt"/>
              </a:rPr>
              <a:t>Managed Aquifer Recharge</a:t>
            </a:r>
          </a:p>
        </p:txBody>
      </p:sp>
      <p:pic>
        <p:nvPicPr>
          <p:cNvPr id="46" name="Picture 45" descr="mar_pict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1447800"/>
            <a:ext cx="1983701" cy="20574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914400" y="990600"/>
            <a:ext cx="11380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 smtClean="0">
                <a:latin typeface="+mn-lt"/>
              </a:rPr>
              <a:t>IMSM 2012</a:t>
            </a:r>
            <a:endParaRPr lang="en-US" sz="1400" dirty="0">
              <a:latin typeface="+mn-l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657600" y="1063823"/>
            <a:ext cx="11380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</a:rPr>
              <a:t>IMSM 2013</a:t>
            </a:r>
            <a:endParaRPr lang="en-US" sz="1400" dirty="0">
              <a:latin typeface="+mn-lt"/>
            </a:endParaRPr>
          </a:p>
        </p:txBody>
      </p:sp>
      <p:pic>
        <p:nvPicPr>
          <p:cNvPr id="13" name="Content Placeholder 4" descr="purification_treatment_sys.png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52400" y="4648200"/>
            <a:ext cx="5105400" cy="1101165"/>
          </a:xfrm>
        </p:spPr>
      </p:pic>
      <p:sp>
        <p:nvSpPr>
          <p:cNvPr id="14" name="Rectangle 13"/>
          <p:cNvSpPr/>
          <p:nvPr/>
        </p:nvSpPr>
        <p:spPr>
          <a:xfrm>
            <a:off x="1524000" y="4191000"/>
            <a:ext cx="11380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0" dirty="0" smtClean="0">
                <a:latin typeface="+mn-lt"/>
              </a:rPr>
              <a:t>IMSM 2014</a:t>
            </a:r>
            <a:endParaRPr lang="en-US" sz="1400" dirty="0">
              <a:latin typeface="+mn-lt"/>
            </a:endParaRPr>
          </a:p>
        </p:txBody>
      </p:sp>
      <p:pic>
        <p:nvPicPr>
          <p:cNvPr id="16" name="Picture 15" descr="breakthrough_exampl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0" y="4495800"/>
            <a:ext cx="1973889" cy="173476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24400" y="4114800"/>
            <a:ext cx="3581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400" i="0" dirty="0" smtClean="0">
                <a:latin typeface="+mn-lt"/>
              </a:rPr>
              <a:t>Optimal Design of Water Filtration Systems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19400" y="762000"/>
            <a:ext cx="2872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+mn-lt"/>
              </a:rPr>
              <a:t>Improving Access to Fresh Water</a:t>
            </a:r>
            <a:endParaRPr lang="en-US" sz="1400" dirty="0"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8424"/>
          </a:xfrm>
        </p:spPr>
        <p:txBody>
          <a:bodyPr>
            <a:normAutofit/>
          </a:bodyPr>
          <a:lstStyle/>
          <a:p>
            <a:r>
              <a:rPr lang="en-US" dirty="0" smtClean="0"/>
              <a:t>Environmental Modeling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4572000"/>
            <a:ext cx="3733800" cy="1143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b="0" dirty="0" smtClean="0"/>
              <a:t>400 river miles from upstream of Old River Control to Gulf of Mexico</a:t>
            </a:r>
          </a:p>
          <a:p>
            <a:pPr marL="0" indent="0">
              <a:buNone/>
            </a:pPr>
            <a:r>
              <a:rPr lang="en-US" sz="1800" b="0" dirty="0" smtClean="0"/>
              <a:t>9.3+ million acres</a:t>
            </a:r>
          </a:p>
          <a:p>
            <a:pPr marL="0" indent="0">
              <a:buNone/>
            </a:pPr>
            <a:r>
              <a:rPr lang="en-US" sz="1800" b="0" dirty="0" smtClean="0"/>
              <a:t>100 m resolution in river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3400" y="1219200"/>
            <a:ext cx="2779101" cy="3285186"/>
            <a:chOff x="533400" y="1219200"/>
            <a:chExt cx="2779101" cy="3285186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294933"/>
              <a:ext cx="2535126" cy="280527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3889" y="1219200"/>
              <a:ext cx="938612" cy="12696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31" y="3249530"/>
              <a:ext cx="1241438" cy="12548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4216682" y="1752600"/>
            <a:ext cx="4515765" cy="3892028"/>
            <a:chOff x="4311465" y="2343460"/>
            <a:chExt cx="4708709" cy="408545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6569" y="2343460"/>
              <a:ext cx="3523605" cy="3139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6692" y="4985503"/>
              <a:ext cx="2163481" cy="1443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465" y="3846682"/>
              <a:ext cx="2370207" cy="2582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152400" y="914400"/>
            <a:ext cx="472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0" dirty="0" smtClean="0">
                <a:latin typeface="+mn-lt"/>
              </a:rPr>
              <a:t>Large domains to capture system behavior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48200" y="990600"/>
            <a:ext cx="43434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0" dirty="0" smtClean="0">
                <a:latin typeface="+mn-lt"/>
              </a:rPr>
              <a:t>Detailed resolution and physics needed for </a:t>
            </a:r>
          </a:p>
          <a:p>
            <a:r>
              <a:rPr lang="en-US" sz="1600" b="1" i="0" dirty="0" smtClean="0">
                <a:latin typeface="+mn-lt"/>
              </a:rPr>
              <a:t>engineering analysis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4572000" y="5791200"/>
            <a:ext cx="3759482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0" dirty="0" smtClean="0"/>
              <a:t>Base versus Plan Study for Fish Passage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6754726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14" grpId="0"/>
      <p:bldP spid="15" grpId="0"/>
      <p:bldP spid="1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543800" cy="639762"/>
          </a:xfrm>
        </p:spPr>
        <p:txBody>
          <a:bodyPr tIns="0" bIns="0">
            <a:noAutofit/>
          </a:bodyPr>
          <a:lstStyle/>
          <a:p>
            <a:pPr>
              <a:defRPr/>
            </a:pPr>
            <a:r>
              <a:rPr lang="en-US" dirty="0" smtClean="0"/>
              <a:t>Bathymetry and Why Do We Care?</a:t>
            </a:r>
            <a:endParaRPr lang="en-US" sz="32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4419600" y="762000"/>
            <a:ext cx="4572000" cy="4775776"/>
            <a:chOff x="4419600" y="762000"/>
            <a:chExt cx="4572000" cy="4775776"/>
          </a:xfrm>
        </p:grpSpPr>
        <p:grpSp>
          <p:nvGrpSpPr>
            <p:cNvPr id="17" name="Group 16"/>
            <p:cNvGrpSpPr/>
            <p:nvPr/>
          </p:nvGrpSpPr>
          <p:grpSpPr>
            <a:xfrm>
              <a:off x="4419600" y="1676400"/>
              <a:ext cx="4553868" cy="3181350"/>
              <a:chOff x="3703210" y="811377"/>
              <a:chExt cx="5239668" cy="3333750"/>
            </a:xfrm>
          </p:grpSpPr>
          <p:pic>
            <p:nvPicPr>
              <p:cNvPr id="18" name="Picture 17" descr="NJ_Loc1_LongBranch_BeachErosion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6165" y="811377"/>
                <a:ext cx="2626713" cy="3333750"/>
              </a:xfrm>
              <a:prstGeom prst="rect">
                <a:avLst/>
              </a:prstGeom>
            </p:spPr>
          </p:pic>
          <p:pic>
            <p:nvPicPr>
              <p:cNvPr id="19" name="Picture 18" descr="NJ_Loc3_Mantoloking_Breach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3210" y="811377"/>
                <a:ext cx="2612955" cy="3317874"/>
              </a:xfrm>
              <a:prstGeom prst="rect">
                <a:avLst/>
              </a:prstGeom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4648200" y="4953000"/>
              <a:ext cx="42672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0" dirty="0" smtClean="0">
                  <a:latin typeface="+mn-lt"/>
                </a:rPr>
                <a:t>Super-storm Sandy led to wide spread beach erosion from Virginia to New York.</a:t>
              </a:r>
              <a:endParaRPr lang="en-US" sz="1600" i="0" dirty="0">
                <a:latin typeface="+mn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419600" y="762000"/>
              <a:ext cx="45720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0" dirty="0" smtClean="0">
                  <a:latin typeface="+mn-lt"/>
                </a:rPr>
                <a:t>We can measure bathymetry directly, but </a:t>
              </a:r>
              <a:r>
                <a:rPr lang="en-US" sz="1600" i="0" dirty="0">
                  <a:latin typeface="+mn-lt"/>
                </a:rPr>
                <a:t>in-situ measurements </a:t>
              </a:r>
              <a:r>
                <a:rPr lang="en-US" sz="1600" i="0" dirty="0" smtClean="0">
                  <a:latin typeface="+mn-lt"/>
                </a:rPr>
                <a:t>can </a:t>
              </a:r>
              <a:r>
                <a:rPr lang="en-US" sz="1600" i="0" dirty="0">
                  <a:latin typeface="+mn-lt"/>
                </a:rPr>
                <a:t>be costly to make and </a:t>
              </a:r>
              <a:r>
                <a:rPr lang="en-US" sz="1600" b="1" i="0" dirty="0" smtClean="0">
                  <a:latin typeface="+mn-lt"/>
                </a:rPr>
                <a:t>update. </a:t>
              </a:r>
              <a:endParaRPr lang="en-US" sz="1600" b="1" i="0" dirty="0">
                <a:latin typeface="+mn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52400" y="914400"/>
            <a:ext cx="4267200" cy="2580620"/>
            <a:chOff x="152400" y="914400"/>
            <a:chExt cx="4267200" cy="2580620"/>
          </a:xfrm>
        </p:grpSpPr>
        <p:sp>
          <p:nvSpPr>
            <p:cNvPr id="4" name="TextBox 3"/>
            <p:cNvSpPr txBox="1"/>
            <p:nvPr/>
          </p:nvSpPr>
          <p:spPr>
            <a:xfrm>
              <a:off x="152400" y="914400"/>
              <a:ext cx="381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0" dirty="0" smtClean="0">
                  <a:latin typeface="+mn-lt"/>
                </a:rPr>
                <a:t>Bathymetry</a:t>
              </a:r>
              <a:r>
                <a:rPr lang="en-US" sz="1600" i="0" dirty="0" smtClean="0">
                  <a:latin typeface="+mn-lt"/>
                  <a:sym typeface="Wingdings"/>
                </a:rPr>
                <a:t> submarine topography</a:t>
              </a:r>
              <a:endParaRPr lang="en-US" sz="1600" i="0" dirty="0">
                <a:latin typeface="+mn-lt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057400" y="1524000"/>
              <a:ext cx="2362200" cy="1894820"/>
              <a:chOff x="2057400" y="1524000"/>
              <a:chExt cx="2362200" cy="1894820"/>
            </a:xfrm>
          </p:grpSpPr>
          <p:pic>
            <p:nvPicPr>
              <p:cNvPr id="22" name="Picture 21" descr="gebco_example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6000" y="1524000"/>
                <a:ext cx="1676400" cy="1263923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2057400" y="2895600"/>
                <a:ext cx="2362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0" dirty="0" smtClean="0">
                    <a:latin typeface="+mn-lt"/>
                  </a:rPr>
                  <a:t>GEBCO, globally available at 30 arc sec (~ 1km</a:t>
                </a:r>
                <a:r>
                  <a:rPr lang="en-US" sz="1400" i="0" dirty="0" smtClean="0"/>
                  <a:t>) </a:t>
                </a:r>
                <a:endParaRPr lang="en-US" sz="1400" i="0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28600" y="1447800"/>
              <a:ext cx="1696918" cy="2047220"/>
              <a:chOff x="228600" y="1447800"/>
              <a:chExt cx="1696918" cy="2047220"/>
            </a:xfrm>
          </p:grpSpPr>
          <p:pic>
            <p:nvPicPr>
              <p:cNvPr id="23" name="Picture 22" descr="3D_dem.jp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8600" y="1447800"/>
                <a:ext cx="1696918" cy="1447800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304800" y="2971800"/>
                <a:ext cx="1600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0" dirty="0" smtClean="0">
                    <a:latin typeface="+mn-lt"/>
                  </a:rPr>
                  <a:t>Bathymetry, New River Inlet, NC</a:t>
                </a:r>
                <a:endParaRPr lang="en-US" sz="1400" i="0" dirty="0">
                  <a:latin typeface="+mn-lt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04800" y="3657600"/>
            <a:ext cx="3962400" cy="2401907"/>
            <a:chOff x="304800" y="3657600"/>
            <a:chExt cx="3962400" cy="2401907"/>
          </a:xfrm>
        </p:grpSpPr>
        <p:pic>
          <p:nvPicPr>
            <p:cNvPr id="26" name="Picture 25" descr="Haiti_relief_landing_jan22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3671340"/>
              <a:ext cx="2043175" cy="135786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57200" y="5029200"/>
              <a:ext cx="16764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0" dirty="0" smtClean="0">
                  <a:latin typeface="+mn-lt"/>
                </a:rPr>
                <a:t>Logistics for Humanitarian Aid, Haiti 2010</a:t>
              </a:r>
              <a:endParaRPr lang="en-US" sz="1400" i="0" dirty="0">
                <a:latin typeface="+mn-lt"/>
              </a:endParaRPr>
            </a:p>
          </p:txBody>
        </p:sp>
        <p:pic>
          <p:nvPicPr>
            <p:cNvPr id="25" name="Picture 24" descr="mekong_picture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800" y="3657600"/>
              <a:ext cx="1569465" cy="137485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590800" y="5105400"/>
              <a:ext cx="1676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0" dirty="0" smtClean="0">
                  <a:latin typeface="+mn-lt"/>
                </a:rPr>
                <a:t>Predicting impacts of dams on fish passage along Mekong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7314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" y="25400"/>
            <a:ext cx="4399965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Measurement of Littoral Bathymetry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3581400" cy="41148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b="0" dirty="0" smtClean="0"/>
              <a:t>Nautical Charts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b="0" dirty="0" smtClean="0"/>
              <a:t>Rod and Level </a:t>
            </a:r>
            <a:endParaRPr lang="en-US" sz="1800" b="0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b="0" dirty="0" smtClean="0"/>
              <a:t>Real Time Kinematic -Global Positioning System (RTK-GPS)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800" b="0" dirty="0" smtClean="0"/>
              <a:t>CRAB or LARC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800" b="0" dirty="0" smtClean="0"/>
              <a:t>Jet-ski, ATV, backpack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b="0" dirty="0" smtClean="0"/>
              <a:t>All are either not accurate, expensive, or only cover limited regions</a:t>
            </a:r>
          </a:p>
        </p:txBody>
      </p:sp>
      <p:pic>
        <p:nvPicPr>
          <p:cNvPr id="6" name="Picture 5" descr="atv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701" y="3951752"/>
            <a:ext cx="2922384" cy="2195963"/>
          </a:xfrm>
          <a:prstGeom prst="rect">
            <a:avLst/>
          </a:prstGeom>
        </p:spPr>
      </p:pic>
      <p:pic>
        <p:nvPicPr>
          <p:cNvPr id="8" name="Picture 7" descr="cra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796" y="2092057"/>
            <a:ext cx="2072862" cy="1859695"/>
          </a:xfrm>
          <a:prstGeom prst="rect">
            <a:avLst/>
          </a:prstGeom>
        </p:spPr>
      </p:pic>
      <p:pic>
        <p:nvPicPr>
          <p:cNvPr id="9" name="Picture 8" descr="outer-banks-map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733" y="25400"/>
            <a:ext cx="2322087" cy="2066657"/>
          </a:xfrm>
          <a:prstGeom prst="rect">
            <a:avLst/>
          </a:prstGeom>
        </p:spPr>
      </p:pic>
      <p:pic>
        <p:nvPicPr>
          <p:cNvPr id="10" name="Picture 9" descr="CEE_JetSki_Survey_System-150x15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085" y="3951752"/>
            <a:ext cx="1905000" cy="1905000"/>
          </a:xfrm>
          <a:prstGeom prst="rect">
            <a:avLst/>
          </a:prstGeom>
        </p:spPr>
      </p:pic>
      <p:pic>
        <p:nvPicPr>
          <p:cNvPr id="13" name="Picture 12" descr="rod_level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164" y="671338"/>
            <a:ext cx="2344421" cy="1420719"/>
          </a:xfrm>
          <a:prstGeom prst="rect">
            <a:avLst/>
          </a:prstGeom>
        </p:spPr>
      </p:pic>
      <p:pic>
        <p:nvPicPr>
          <p:cNvPr id="7" name="Picture 6" descr="larc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658" y="2092057"/>
            <a:ext cx="2784342" cy="209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0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9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Water_Security_Long_Brief.pptx</Template>
  <TotalTime>1579683960</TotalTime>
  <Pages>31</Pages>
  <Words>1309</Words>
  <Application>Microsoft Macintosh PowerPoint</Application>
  <PresentationFormat>On-screen Show (4:3)</PresentationFormat>
  <Paragraphs>228</Paragraphs>
  <Slides>19</Slides>
  <Notes>10</Notes>
  <HiddenSlides>4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1_Default Design</vt:lpstr>
      <vt:lpstr>Office Theme</vt:lpstr>
      <vt:lpstr>Document</vt:lpstr>
      <vt:lpstr>PowerPoint Presentation</vt:lpstr>
      <vt:lpstr>What is ERDC?</vt:lpstr>
      <vt:lpstr>Civil Works Mission</vt:lpstr>
      <vt:lpstr>Military Applications </vt:lpstr>
      <vt:lpstr>What do we have to offer?</vt:lpstr>
      <vt:lpstr>Previous IMSM Projects</vt:lpstr>
      <vt:lpstr>Environmental Modeling Challenges</vt:lpstr>
      <vt:lpstr>Bathymetry and Why Do We Care?</vt:lpstr>
      <vt:lpstr>Measurement of Littoral Bathymetry</vt:lpstr>
      <vt:lpstr>Sensing in the  Littoral Zone </vt:lpstr>
      <vt:lpstr>‘Direct’ Inversion Techniques</vt:lpstr>
      <vt:lpstr>Remote Measurements</vt:lpstr>
      <vt:lpstr>What Are Some of the Issues?</vt:lpstr>
      <vt:lpstr>Hydrodynamics (Forward Problem)</vt:lpstr>
      <vt:lpstr>PowerPoint Presentation</vt:lpstr>
      <vt:lpstr>Goals</vt:lpstr>
      <vt:lpstr>What Needs To Be Done?</vt:lpstr>
      <vt:lpstr>Backup SLIDes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Cray Groundwater Modeling Conference</dc:title>
  <dc:subject>EQM Briefing for SC96</dc:subject>
  <dc:creator>Jeff Holland</dc:creator>
  <cp:keywords/>
  <dc:description>For3 Jun 96 CHSSI Workshop_x000d_</dc:description>
  <cp:lastModifiedBy>Hesser , Tyler ERDC-RDE-CHL-MS</cp:lastModifiedBy>
  <cp:revision>1045</cp:revision>
  <cp:lastPrinted>1999-11-22T00:50:02Z</cp:lastPrinted>
  <dcterms:created xsi:type="dcterms:W3CDTF">2014-07-09T13:09:45Z</dcterms:created>
  <dcterms:modified xsi:type="dcterms:W3CDTF">2016-07-19T11:18:17Z</dcterms:modified>
</cp:coreProperties>
</file>